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Monday, April 12,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19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Monday, April 12,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81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Monday, April 12,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8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Monday, April 12,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6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Monday, April 12,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0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Monday, April 12,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Monday, April 12,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35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Monday, April 12,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2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Monday, April 12,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23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Monday, April 12,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0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Monday, April 12,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13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Monday, April 12, 2021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3953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E7FzUFKUwY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LfKzSrLOUlw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url?sa=t&amp;rct=j&amp;q=&amp;esrc=s&amp;source=web&amp;cd=&amp;cad=rja&amp;uact=8&amp;ved=2ahUKEwipyoavmZzvAhWrs4sKHYGuCZMQFjAAegQIARAE&amp;url=https://www.youtube.com/?hl%3Dpl%26gl%3DPL&amp;usg=AOvVaw3eS32ytkIaO-2FeyplZKjb" TargetMode="External"/><Relationship Id="rId2" Type="http://schemas.openxmlformats.org/officeDocument/2006/relationships/hyperlink" Target="https://www.google.de/url?sa=t&amp;rct=j&amp;q=&amp;esrc=s&amp;source=web&amp;cd=&amp;cad=rja&amp;uact=8&amp;ved=2ahUKEwjO_ZGamZzvAhVS-yoKHSBgA6UQFjAAegQIDRAE&amp;url=https://pl.wikipedia.org/wiki/Wikipedia:Strona_g%C5%82%C3%B3wna&amp;usg=AOvVaw0YLJBiGoF7BFmQCpR-lcU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tx2">
                  <a:lumMod val="50000"/>
                  <a:lumOff val="50000"/>
                  <a:alpha val="48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456773"/>
            <a:ext cx="12191999" cy="64008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2000">
                <a:schemeClr val="accent2">
                  <a:alpha val="7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96001" cy="6858000"/>
          </a:xfrm>
          <a:prstGeom prst="rect">
            <a:avLst/>
          </a:prstGeom>
          <a:gradFill>
            <a:gsLst>
              <a:gs pos="13000">
                <a:schemeClr val="accent2">
                  <a:alpha val="61000"/>
                </a:schemeClr>
              </a:gs>
              <a:gs pos="99000">
                <a:schemeClr val="accent4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0584E97-DB04-45C2-974B-656B44252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918" y="1028700"/>
            <a:ext cx="10614211" cy="1152712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Odnawialne Źródła Energii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2B3ACB3-D689-442E-8A40-8680B0FEB8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063256" y="400727"/>
            <a:ext cx="4065484" cy="8849062"/>
          </a:xfrm>
          <a:custGeom>
            <a:avLst/>
            <a:gdLst>
              <a:gd name="connsiteX0" fmla="*/ 0 w 4065484"/>
              <a:gd name="connsiteY0" fmla="*/ 4424531 h 8849062"/>
              <a:gd name="connsiteX1" fmla="*/ 3899197 w 4065484"/>
              <a:gd name="connsiteY1" fmla="*/ 8840480 h 8849062"/>
              <a:gd name="connsiteX2" fmla="*/ 4065484 w 4065484"/>
              <a:gd name="connsiteY2" fmla="*/ 8849062 h 8849062"/>
              <a:gd name="connsiteX3" fmla="*/ 4065483 w 4065484"/>
              <a:gd name="connsiteY3" fmla="*/ 0 h 8849062"/>
              <a:gd name="connsiteX4" fmla="*/ 3899197 w 4065484"/>
              <a:gd name="connsiteY4" fmla="*/ 8581 h 8849062"/>
              <a:gd name="connsiteX5" fmla="*/ 0 w 4065484"/>
              <a:gd name="connsiteY5" fmla="*/ 4424531 h 884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5484" h="8849062">
                <a:moveTo>
                  <a:pt x="0" y="4424531"/>
                </a:moveTo>
                <a:cubicBezTo>
                  <a:pt x="0" y="6722831"/>
                  <a:pt x="1709076" y="8613167"/>
                  <a:pt x="3899197" y="8840480"/>
                </a:cubicBezTo>
                <a:lnTo>
                  <a:pt x="4065484" y="8849062"/>
                </a:lnTo>
                <a:lnTo>
                  <a:pt x="4065483" y="0"/>
                </a:lnTo>
                <a:lnTo>
                  <a:pt x="3899197" y="8581"/>
                </a:lnTo>
                <a:cubicBezTo>
                  <a:pt x="1709075" y="235897"/>
                  <a:pt x="0" y="2126232"/>
                  <a:pt x="0" y="4424531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4">
                  <a:lumMod val="60000"/>
                  <a:lumOff val="40000"/>
                  <a:alpha val="3000"/>
                </a:schemeClr>
              </a:gs>
              <a:gs pos="100000">
                <a:schemeClr val="bg1">
                  <a:alpha val="16000"/>
                </a:scheme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4EF2C66-937C-4AC4-A829-3689561928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08518"/>
            <a:ext cx="9144000" cy="609600"/>
          </a:xfrm>
        </p:spPr>
        <p:txBody>
          <a:bodyPr>
            <a:norm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&lt;OZE&gt;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8D91A2-97A8-4474-B5DF-5008DF49FC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20" r="1" b="7333"/>
          <a:stretch/>
        </p:blipFill>
        <p:spPr>
          <a:xfrm>
            <a:off x="2343302" y="3351745"/>
            <a:ext cx="7519558" cy="3506255"/>
          </a:xfrm>
          <a:custGeom>
            <a:avLst/>
            <a:gdLst/>
            <a:ahLst/>
            <a:cxnLst/>
            <a:rect l="l" t="t" r="r" b="b"/>
            <a:pathLst>
              <a:path w="7519558" h="3506255">
                <a:moveTo>
                  <a:pt x="3759779" y="0"/>
                </a:moveTo>
                <a:cubicBezTo>
                  <a:pt x="5713450" y="0"/>
                  <a:pt x="7320331" y="1484777"/>
                  <a:pt x="7513560" y="3387468"/>
                </a:cubicBezTo>
                <a:lnTo>
                  <a:pt x="7519558" y="3506255"/>
                </a:lnTo>
                <a:lnTo>
                  <a:pt x="0" y="3506255"/>
                </a:lnTo>
                <a:lnTo>
                  <a:pt x="5998" y="3387468"/>
                </a:lnTo>
                <a:cubicBezTo>
                  <a:pt x="199227" y="1484777"/>
                  <a:pt x="1806109" y="0"/>
                  <a:pt x="375977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778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4520308-5315-4BC9-B90C-2BB27CF05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3200" spc="750">
                <a:solidFill>
                  <a:schemeClr val="bg1"/>
                </a:solidFill>
              </a:rPr>
              <a:t>Biopłyny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EE558C16-557F-4470-A928-8ECEF11E6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3619" y="730937"/>
            <a:ext cx="7214138" cy="540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3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C5CC17-FF17-43CF-B073-D9051465D5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BE2DDC-0D14-44E6-A1AB-2EEC095074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7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543D98-0AA2-43B4-B508-DC1DB7F3DC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2414" y="1406060"/>
            <a:ext cx="6857572" cy="4045450"/>
          </a:xfrm>
          <a:prstGeom prst="rect">
            <a:avLst/>
          </a:prstGeom>
          <a:gradFill>
            <a:gsLst>
              <a:gs pos="0">
                <a:schemeClr val="accent4">
                  <a:alpha val="0"/>
                </a:schemeClr>
              </a:gs>
              <a:gs pos="96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723C1D-9A1A-465B-8164-483BF54266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98889" y="3617790"/>
            <a:ext cx="2453337" cy="4027079"/>
          </a:xfrm>
          <a:prstGeom prst="rect">
            <a:avLst/>
          </a:prstGeom>
          <a:gradFill>
            <a:gsLst>
              <a:gs pos="2000">
                <a:schemeClr val="accent5">
                  <a:alpha val="35000"/>
                </a:schemeClr>
              </a:gs>
              <a:gs pos="67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6680484-5F73-4078-85C2-415205B1A4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30441" y="1644149"/>
            <a:ext cx="4384532" cy="4196758"/>
          </a:xfrm>
          <a:custGeom>
            <a:avLst/>
            <a:gdLst>
              <a:gd name="connsiteX0" fmla="*/ 44539 w 4384532"/>
              <a:gd name="connsiteY0" fmla="*/ 2446310 h 4196758"/>
              <a:gd name="connsiteX1" fmla="*/ 0 w 4384532"/>
              <a:gd name="connsiteY1" fmla="*/ 2004492 h 4196758"/>
              <a:gd name="connsiteX2" fmla="*/ 500607 w 4384532"/>
              <a:gd name="connsiteY2" fmla="*/ 610007 h 4196758"/>
              <a:gd name="connsiteX3" fmla="*/ 589546 w 4384532"/>
              <a:gd name="connsiteY3" fmla="*/ 512149 h 4196758"/>
              <a:gd name="connsiteX4" fmla="*/ 3077760 w 4384532"/>
              <a:gd name="connsiteY4" fmla="*/ 0 h 4196758"/>
              <a:gd name="connsiteX5" fmla="*/ 3237230 w 4384532"/>
              <a:gd name="connsiteY5" fmla="*/ 76821 h 4196758"/>
              <a:gd name="connsiteX6" fmla="*/ 4384532 w 4384532"/>
              <a:gd name="connsiteY6" fmla="*/ 2004492 h 4196758"/>
              <a:gd name="connsiteX7" fmla="*/ 2192266 w 4384532"/>
              <a:gd name="connsiteY7" fmla="*/ 4196758 h 4196758"/>
              <a:gd name="connsiteX8" fmla="*/ 44539 w 4384532"/>
              <a:gd name="connsiteY8" fmla="*/ 2446310 h 419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4532" h="4196758">
                <a:moveTo>
                  <a:pt x="44539" y="2446310"/>
                </a:moveTo>
                <a:cubicBezTo>
                  <a:pt x="15336" y="2303599"/>
                  <a:pt x="0" y="2155836"/>
                  <a:pt x="0" y="2004492"/>
                </a:cubicBezTo>
                <a:cubicBezTo>
                  <a:pt x="0" y="1474787"/>
                  <a:pt x="187867" y="988960"/>
                  <a:pt x="500607" y="610007"/>
                </a:cubicBezTo>
                <a:lnTo>
                  <a:pt x="589546" y="512149"/>
                </a:lnTo>
                <a:lnTo>
                  <a:pt x="3077760" y="0"/>
                </a:lnTo>
                <a:lnTo>
                  <a:pt x="3237230" y="76821"/>
                </a:lnTo>
                <a:cubicBezTo>
                  <a:pt x="3920615" y="448057"/>
                  <a:pt x="4384532" y="1172098"/>
                  <a:pt x="4384532" y="2004492"/>
                </a:cubicBezTo>
                <a:cubicBezTo>
                  <a:pt x="4384532" y="3215247"/>
                  <a:pt x="3403021" y="4196758"/>
                  <a:pt x="2192266" y="4196758"/>
                </a:cubicBezTo>
                <a:cubicBezTo>
                  <a:pt x="1132855" y="4196758"/>
                  <a:pt x="248960" y="3445288"/>
                  <a:pt x="44539" y="2446310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9C5DF57-35B7-4238-A2EE-8EDCAE0B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1028702"/>
            <a:ext cx="3248863" cy="2549386"/>
          </a:xfrm>
        </p:spPr>
        <p:txBody>
          <a:bodyPr>
            <a:normAutofit/>
          </a:bodyPr>
          <a:lstStyle/>
          <a:p>
            <a:pPr algn="ctr"/>
            <a:r>
              <a:rPr lang="pl-PL" sz="2700" dirty="0">
                <a:solidFill>
                  <a:schemeClr val="bg1"/>
                </a:solidFill>
              </a:rPr>
              <a:t>Definicja</a:t>
            </a:r>
            <a:br>
              <a:rPr lang="pl-PL" sz="2700" dirty="0">
                <a:solidFill>
                  <a:schemeClr val="bg1"/>
                </a:solidFill>
              </a:rPr>
            </a:br>
            <a:r>
              <a:rPr lang="pl-PL" sz="2700" dirty="0" err="1">
                <a:solidFill>
                  <a:schemeClr val="bg1"/>
                </a:solidFill>
              </a:rPr>
              <a:t>biopłyny</a:t>
            </a:r>
            <a:r>
              <a:rPr lang="pl-PL" sz="27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C4D9F8-D7DB-4CEF-8B73-0E4300CEE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409" y="1028702"/>
            <a:ext cx="6273972" cy="4843462"/>
          </a:xfrm>
        </p:spPr>
        <p:txBody>
          <a:bodyPr>
            <a:normAutofit/>
          </a:bodyPr>
          <a:lstStyle/>
          <a:p>
            <a:r>
              <a:rPr lang="pl-PL" sz="1800" dirty="0"/>
              <a:t> B</a:t>
            </a:r>
            <a:r>
              <a:rPr lang="pl-PL" sz="1800"/>
              <a:t>iopłyny</a:t>
            </a:r>
            <a:r>
              <a:rPr lang="pl-PL" sz="1800" dirty="0"/>
              <a:t> , to paliwa ciekłe wytworzone z biomasy, wykorzystywane w celach energetycznych innych niż w transporcie, w tym do wytwarzania energii elektrycznej i ciepła lub chłodu. Biopaliwa oznaczają ciekłe lub gazowe paliwa dla transportu, produkowane z biomasy.</a:t>
            </a:r>
          </a:p>
        </p:txBody>
      </p:sp>
    </p:spTree>
    <p:extLst>
      <p:ext uri="{BB962C8B-B14F-4D97-AF65-F5344CB8AC3E}">
        <p14:creationId xmlns:p14="http://schemas.microsoft.com/office/powerpoint/2010/main" val="1501015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C5CC17-FF17-43CF-B073-D9051465D5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BE2DDC-0D14-44E6-A1AB-2EEC095074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7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543D98-0AA2-43B4-B508-DC1DB7F3DC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2414" y="1406060"/>
            <a:ext cx="6857572" cy="4045450"/>
          </a:xfrm>
          <a:prstGeom prst="rect">
            <a:avLst/>
          </a:prstGeom>
          <a:gradFill>
            <a:gsLst>
              <a:gs pos="0">
                <a:schemeClr val="accent4">
                  <a:alpha val="0"/>
                </a:schemeClr>
              </a:gs>
              <a:gs pos="96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723C1D-9A1A-465B-8164-483BF54266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98889" y="3617790"/>
            <a:ext cx="2453337" cy="4027079"/>
          </a:xfrm>
          <a:prstGeom prst="rect">
            <a:avLst/>
          </a:prstGeom>
          <a:gradFill>
            <a:gsLst>
              <a:gs pos="2000">
                <a:schemeClr val="accent5">
                  <a:alpha val="35000"/>
                </a:schemeClr>
              </a:gs>
              <a:gs pos="67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6680484-5F73-4078-85C2-415205B1A4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30441" y="1644149"/>
            <a:ext cx="4384532" cy="4196758"/>
          </a:xfrm>
          <a:custGeom>
            <a:avLst/>
            <a:gdLst>
              <a:gd name="connsiteX0" fmla="*/ 44539 w 4384532"/>
              <a:gd name="connsiteY0" fmla="*/ 2446310 h 4196758"/>
              <a:gd name="connsiteX1" fmla="*/ 0 w 4384532"/>
              <a:gd name="connsiteY1" fmla="*/ 2004492 h 4196758"/>
              <a:gd name="connsiteX2" fmla="*/ 500607 w 4384532"/>
              <a:gd name="connsiteY2" fmla="*/ 610007 h 4196758"/>
              <a:gd name="connsiteX3" fmla="*/ 589546 w 4384532"/>
              <a:gd name="connsiteY3" fmla="*/ 512149 h 4196758"/>
              <a:gd name="connsiteX4" fmla="*/ 3077760 w 4384532"/>
              <a:gd name="connsiteY4" fmla="*/ 0 h 4196758"/>
              <a:gd name="connsiteX5" fmla="*/ 3237230 w 4384532"/>
              <a:gd name="connsiteY5" fmla="*/ 76821 h 4196758"/>
              <a:gd name="connsiteX6" fmla="*/ 4384532 w 4384532"/>
              <a:gd name="connsiteY6" fmla="*/ 2004492 h 4196758"/>
              <a:gd name="connsiteX7" fmla="*/ 2192266 w 4384532"/>
              <a:gd name="connsiteY7" fmla="*/ 4196758 h 4196758"/>
              <a:gd name="connsiteX8" fmla="*/ 44539 w 4384532"/>
              <a:gd name="connsiteY8" fmla="*/ 2446310 h 419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4532" h="4196758">
                <a:moveTo>
                  <a:pt x="44539" y="2446310"/>
                </a:moveTo>
                <a:cubicBezTo>
                  <a:pt x="15336" y="2303599"/>
                  <a:pt x="0" y="2155836"/>
                  <a:pt x="0" y="2004492"/>
                </a:cubicBezTo>
                <a:cubicBezTo>
                  <a:pt x="0" y="1474787"/>
                  <a:pt x="187867" y="988960"/>
                  <a:pt x="500607" y="610007"/>
                </a:cubicBezTo>
                <a:lnTo>
                  <a:pt x="589546" y="512149"/>
                </a:lnTo>
                <a:lnTo>
                  <a:pt x="3077760" y="0"/>
                </a:lnTo>
                <a:lnTo>
                  <a:pt x="3237230" y="76821"/>
                </a:lnTo>
                <a:cubicBezTo>
                  <a:pt x="3920615" y="448057"/>
                  <a:pt x="4384532" y="1172098"/>
                  <a:pt x="4384532" y="2004492"/>
                </a:cubicBezTo>
                <a:cubicBezTo>
                  <a:pt x="4384532" y="3215247"/>
                  <a:pt x="3403021" y="4196758"/>
                  <a:pt x="2192266" y="4196758"/>
                </a:cubicBezTo>
                <a:cubicBezTo>
                  <a:pt x="1132855" y="4196758"/>
                  <a:pt x="248960" y="3445288"/>
                  <a:pt x="44539" y="2446310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1B6B4B6-6D94-4AD5-B82F-6E3C8BB98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1028701"/>
            <a:ext cx="3248863" cy="3020785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chemeClr val="bg1"/>
                </a:solidFill>
              </a:rPr>
              <a:t>Jeszcze o </a:t>
            </a:r>
            <a:r>
              <a:rPr lang="pl-PL" sz="3200" dirty="0" err="1">
                <a:solidFill>
                  <a:schemeClr val="bg1"/>
                </a:solidFill>
              </a:rPr>
              <a:t>Oze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DF9EBA-45B9-4D29-8FB0-DFF33CF19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409" y="1028702"/>
            <a:ext cx="6273972" cy="4843462"/>
          </a:xfrm>
        </p:spPr>
        <p:txBody>
          <a:bodyPr>
            <a:normAutofit/>
          </a:bodyPr>
          <a:lstStyle/>
          <a:p>
            <a:r>
              <a:rPr lang="pl-PL" sz="1800"/>
              <a:t>Do energii odnawialnej zalicza się również ciepło pozyskane z ziemi (energia geotermalna), powietrza (energia aerotermalna), wody (energia hydrotermalna) oraz spalania biomasy. Przeciwieństwem źródeł odnawialnych są nieodnawialne źródła energii, czyli źródła, których zasoby odtwarzają się bardzo powoli bądź wcale: ropa naftowa, węgiel, gaz ziemny i uran pozyskiwany z kopalin</a:t>
            </a:r>
          </a:p>
        </p:txBody>
      </p:sp>
    </p:spTree>
    <p:extLst>
      <p:ext uri="{BB962C8B-B14F-4D97-AF65-F5344CB8AC3E}">
        <p14:creationId xmlns:p14="http://schemas.microsoft.com/office/powerpoint/2010/main" val="2303250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C5CC17-FF17-43CF-B073-D9051465D5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BE2DDC-0D14-44E6-A1AB-2EEC095074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7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543D98-0AA2-43B4-B508-DC1DB7F3DC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2414" y="1406060"/>
            <a:ext cx="6857572" cy="4045450"/>
          </a:xfrm>
          <a:prstGeom prst="rect">
            <a:avLst/>
          </a:prstGeom>
          <a:gradFill>
            <a:gsLst>
              <a:gs pos="0">
                <a:schemeClr val="accent4">
                  <a:alpha val="0"/>
                </a:schemeClr>
              </a:gs>
              <a:gs pos="96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723C1D-9A1A-465B-8164-483BF54266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98889" y="3617790"/>
            <a:ext cx="2453337" cy="4027079"/>
          </a:xfrm>
          <a:prstGeom prst="rect">
            <a:avLst/>
          </a:prstGeom>
          <a:gradFill>
            <a:gsLst>
              <a:gs pos="2000">
                <a:schemeClr val="accent5">
                  <a:alpha val="35000"/>
                </a:schemeClr>
              </a:gs>
              <a:gs pos="67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6680484-5F73-4078-85C2-415205B1A4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30441" y="1644149"/>
            <a:ext cx="4384532" cy="4196758"/>
          </a:xfrm>
          <a:custGeom>
            <a:avLst/>
            <a:gdLst>
              <a:gd name="connsiteX0" fmla="*/ 44539 w 4384532"/>
              <a:gd name="connsiteY0" fmla="*/ 2446310 h 4196758"/>
              <a:gd name="connsiteX1" fmla="*/ 0 w 4384532"/>
              <a:gd name="connsiteY1" fmla="*/ 2004492 h 4196758"/>
              <a:gd name="connsiteX2" fmla="*/ 500607 w 4384532"/>
              <a:gd name="connsiteY2" fmla="*/ 610007 h 4196758"/>
              <a:gd name="connsiteX3" fmla="*/ 589546 w 4384532"/>
              <a:gd name="connsiteY3" fmla="*/ 512149 h 4196758"/>
              <a:gd name="connsiteX4" fmla="*/ 3077760 w 4384532"/>
              <a:gd name="connsiteY4" fmla="*/ 0 h 4196758"/>
              <a:gd name="connsiteX5" fmla="*/ 3237230 w 4384532"/>
              <a:gd name="connsiteY5" fmla="*/ 76821 h 4196758"/>
              <a:gd name="connsiteX6" fmla="*/ 4384532 w 4384532"/>
              <a:gd name="connsiteY6" fmla="*/ 2004492 h 4196758"/>
              <a:gd name="connsiteX7" fmla="*/ 2192266 w 4384532"/>
              <a:gd name="connsiteY7" fmla="*/ 4196758 h 4196758"/>
              <a:gd name="connsiteX8" fmla="*/ 44539 w 4384532"/>
              <a:gd name="connsiteY8" fmla="*/ 2446310 h 419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4532" h="4196758">
                <a:moveTo>
                  <a:pt x="44539" y="2446310"/>
                </a:moveTo>
                <a:cubicBezTo>
                  <a:pt x="15336" y="2303599"/>
                  <a:pt x="0" y="2155836"/>
                  <a:pt x="0" y="2004492"/>
                </a:cubicBezTo>
                <a:cubicBezTo>
                  <a:pt x="0" y="1474787"/>
                  <a:pt x="187867" y="988960"/>
                  <a:pt x="500607" y="610007"/>
                </a:cubicBezTo>
                <a:lnTo>
                  <a:pt x="589546" y="512149"/>
                </a:lnTo>
                <a:lnTo>
                  <a:pt x="3077760" y="0"/>
                </a:lnTo>
                <a:lnTo>
                  <a:pt x="3237230" y="76821"/>
                </a:lnTo>
                <a:cubicBezTo>
                  <a:pt x="3920615" y="448057"/>
                  <a:pt x="4384532" y="1172098"/>
                  <a:pt x="4384532" y="2004492"/>
                </a:cubicBezTo>
                <a:cubicBezTo>
                  <a:pt x="4384532" y="3215247"/>
                  <a:pt x="3403021" y="4196758"/>
                  <a:pt x="2192266" y="4196758"/>
                </a:cubicBezTo>
                <a:cubicBezTo>
                  <a:pt x="1132855" y="4196758"/>
                  <a:pt x="248960" y="3445288"/>
                  <a:pt x="44539" y="2446310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A098685-40BD-4B96-B084-DEBBA9E96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1028701"/>
            <a:ext cx="3248863" cy="3020785"/>
          </a:xfrm>
        </p:spPr>
        <p:txBody>
          <a:bodyPr>
            <a:normAutofit/>
          </a:bodyPr>
          <a:lstStyle/>
          <a:p>
            <a:pPr algn="r"/>
            <a:r>
              <a:rPr lang="pl-PL" sz="3200">
                <a:solidFill>
                  <a:schemeClr val="bg1"/>
                </a:solidFill>
              </a:rPr>
              <a:t>,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028695-ED9E-44F3-B74C-935F3BC08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9088" y="652661"/>
            <a:ext cx="6273972" cy="484346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pl-PL" sz="1400" b="1" dirty="0"/>
              <a:t>Odnawialne źródła energii zaspokajały w 2018 roku 17,9% zapotrzebowania ludzkości na energię (według REN21, w tym uwzględniono 6,9% zużycia przez tradycyjne opalanie drewnem i innego typu biomasą, oraz 11,0% – nowoczesne technologie OZE) podczas gdy zgodnie z metodologią BP w 2018 roku wskaźnik ten wyniósł 10,9% (firma ta pomija tradycyjne opalanie drewnem i inną biomasą).</a:t>
            </a:r>
          </a:p>
          <a:p>
            <a:pPr>
              <a:lnSpc>
                <a:spcPct val="110000"/>
              </a:lnSpc>
            </a:pPr>
            <a:endParaRPr lang="pl-PL" sz="1400" b="1" dirty="0"/>
          </a:p>
          <a:p>
            <a:pPr>
              <a:lnSpc>
                <a:spcPct val="110000"/>
              </a:lnSpc>
            </a:pPr>
            <a:r>
              <a:rPr lang="pl-PL" sz="1400" b="1" dirty="0"/>
              <a:t>Na początku XXI wieku światowe inwestycje w odnawialne źródła energii rosły w sposób wykładniczy. Było to spowodowane z jednej strony spadkiem ich cen, a z drugiej strony dopłatami wprowadzanymi przez wiele państw. Inwestycje te są przedmiotem toczącej się debaty. Zwolennicy odnawialnych źródeł energii wskazują na problemy związane ze spalaniem paliw kopalnych, stanowiących źródło około 80% energii dla ludzkości: zanieczyszczenie środowiska, globalne ocieplenie i wyczerpywanie się zasobów. Ich przeciwnicy wskazują na wysokie koszty, niestabilność produkowanej energii, dodatkowe koszty ekologiczne i wątpliwy wpływ na zużycie paliw kopalnych.</a:t>
            </a:r>
          </a:p>
          <a:p>
            <a:pPr>
              <a:lnSpc>
                <a:spcPct val="110000"/>
              </a:lnSpc>
            </a:pPr>
            <a:endParaRPr lang="pl-PL" sz="1400" b="1" dirty="0"/>
          </a:p>
          <a:p>
            <a:pPr>
              <a:lnSpc>
                <a:spcPct val="110000"/>
              </a:lnSpc>
            </a:pPr>
            <a:r>
              <a:rPr lang="pl-PL" sz="1400" b="1" dirty="0"/>
              <a:t>W Polsce w 2016 roku według Eurostatu odnawialne źródła energii zaspokajały 11,3% zapotrzebowania na energię, a w roku 2017 było to 10,9%</a:t>
            </a:r>
          </a:p>
        </p:txBody>
      </p:sp>
    </p:spTree>
    <p:extLst>
      <p:ext uri="{BB962C8B-B14F-4D97-AF65-F5344CB8AC3E}">
        <p14:creationId xmlns:p14="http://schemas.microsoft.com/office/powerpoint/2010/main" val="1454773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DFB330F-96E6-4F56-85B3-C3AD60E3F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57201"/>
            <a:ext cx="3091607" cy="1727643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400" dirty="0"/>
              <a:t>Na koniec </a:t>
            </a:r>
            <a:r>
              <a:rPr lang="pl-PL" sz="2400"/>
              <a:t>podaje linki do filmów :</a:t>
            </a:r>
            <a:br>
              <a:rPr lang="pl-PL" sz="2400"/>
            </a:br>
            <a:endParaRPr lang="pl-PL" sz="2400"/>
          </a:p>
        </p:txBody>
      </p:sp>
      <p:pic>
        <p:nvPicPr>
          <p:cNvPr id="5" name="Picture 4" descr="Czerwone pinezki na mapie">
            <a:extLst>
              <a:ext uri="{FF2B5EF4-FFF2-40B4-BE49-F238E27FC236}">
                <a16:creationId xmlns:a16="http://schemas.microsoft.com/office/drawing/2014/main" id="{0CB820EF-FF9A-4234-B3B5-762E91D8A6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22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096E5C-AA9F-4394-BDB2-4A25811BC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530549"/>
            <a:ext cx="2942813" cy="3428124"/>
          </a:xfrm>
        </p:spPr>
        <p:txBody>
          <a:bodyPr>
            <a:normAutofit/>
          </a:bodyPr>
          <a:lstStyle/>
          <a:p>
            <a:r>
              <a:rPr lang="pl-PL" sz="1400">
                <a:hlinkClick r:id="rId3"/>
              </a:rPr>
              <a:t>https://youtu.be/SE7FzUFKUwY</a:t>
            </a:r>
            <a:endParaRPr lang="pl-PL" sz="1400"/>
          </a:p>
          <a:p>
            <a:r>
              <a:rPr lang="pl-PL" sz="1400">
                <a:hlinkClick r:id="rId4"/>
              </a:rPr>
              <a:t>https://youtu.be/LfKzSrLOUlw</a:t>
            </a:r>
            <a:endParaRPr lang="pl-PL" sz="1400"/>
          </a:p>
          <a:p>
            <a:endParaRPr lang="pl-PL" sz="1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35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4">
            <a:extLst>
              <a:ext uri="{FF2B5EF4-FFF2-40B4-BE49-F238E27FC236}">
                <a16:creationId xmlns:a16="http://schemas.microsoft.com/office/drawing/2014/main" id="{45C5CC17-FF17-43CF-B073-D9051465D5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1EBE2DDC-0D14-44E6-A1AB-2EEC095074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7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A8543D98-0AA2-43B4-B508-DC1DB7F3DC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2414" y="1406060"/>
            <a:ext cx="6857572" cy="4045450"/>
          </a:xfrm>
          <a:prstGeom prst="rect">
            <a:avLst/>
          </a:prstGeom>
          <a:gradFill>
            <a:gsLst>
              <a:gs pos="0">
                <a:schemeClr val="accent4">
                  <a:alpha val="0"/>
                </a:schemeClr>
              </a:gs>
              <a:gs pos="96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9723C1D-9A1A-465B-8164-483BF54266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98889" y="3617790"/>
            <a:ext cx="2453337" cy="4027079"/>
          </a:xfrm>
          <a:prstGeom prst="rect">
            <a:avLst/>
          </a:prstGeom>
          <a:gradFill>
            <a:gsLst>
              <a:gs pos="2000">
                <a:schemeClr val="accent5">
                  <a:alpha val="35000"/>
                </a:schemeClr>
              </a:gs>
              <a:gs pos="67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6680484-5F73-4078-85C2-415205B1A4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30441" y="1644149"/>
            <a:ext cx="4384532" cy="4196758"/>
          </a:xfrm>
          <a:custGeom>
            <a:avLst/>
            <a:gdLst>
              <a:gd name="connsiteX0" fmla="*/ 44539 w 4384532"/>
              <a:gd name="connsiteY0" fmla="*/ 2446310 h 4196758"/>
              <a:gd name="connsiteX1" fmla="*/ 0 w 4384532"/>
              <a:gd name="connsiteY1" fmla="*/ 2004492 h 4196758"/>
              <a:gd name="connsiteX2" fmla="*/ 500607 w 4384532"/>
              <a:gd name="connsiteY2" fmla="*/ 610007 h 4196758"/>
              <a:gd name="connsiteX3" fmla="*/ 589546 w 4384532"/>
              <a:gd name="connsiteY3" fmla="*/ 512149 h 4196758"/>
              <a:gd name="connsiteX4" fmla="*/ 3077760 w 4384532"/>
              <a:gd name="connsiteY4" fmla="*/ 0 h 4196758"/>
              <a:gd name="connsiteX5" fmla="*/ 3237230 w 4384532"/>
              <a:gd name="connsiteY5" fmla="*/ 76821 h 4196758"/>
              <a:gd name="connsiteX6" fmla="*/ 4384532 w 4384532"/>
              <a:gd name="connsiteY6" fmla="*/ 2004492 h 4196758"/>
              <a:gd name="connsiteX7" fmla="*/ 2192266 w 4384532"/>
              <a:gd name="connsiteY7" fmla="*/ 4196758 h 4196758"/>
              <a:gd name="connsiteX8" fmla="*/ 44539 w 4384532"/>
              <a:gd name="connsiteY8" fmla="*/ 2446310 h 419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4532" h="4196758">
                <a:moveTo>
                  <a:pt x="44539" y="2446310"/>
                </a:moveTo>
                <a:cubicBezTo>
                  <a:pt x="15336" y="2303599"/>
                  <a:pt x="0" y="2155836"/>
                  <a:pt x="0" y="2004492"/>
                </a:cubicBezTo>
                <a:cubicBezTo>
                  <a:pt x="0" y="1474787"/>
                  <a:pt x="187867" y="988960"/>
                  <a:pt x="500607" y="610007"/>
                </a:cubicBezTo>
                <a:lnTo>
                  <a:pt x="589546" y="512149"/>
                </a:lnTo>
                <a:lnTo>
                  <a:pt x="3077760" y="0"/>
                </a:lnTo>
                <a:lnTo>
                  <a:pt x="3237230" y="76821"/>
                </a:lnTo>
                <a:cubicBezTo>
                  <a:pt x="3920615" y="448057"/>
                  <a:pt x="4384532" y="1172098"/>
                  <a:pt x="4384532" y="2004492"/>
                </a:cubicBezTo>
                <a:cubicBezTo>
                  <a:pt x="4384532" y="3215247"/>
                  <a:pt x="3403021" y="4196758"/>
                  <a:pt x="2192266" y="4196758"/>
                </a:cubicBezTo>
                <a:cubicBezTo>
                  <a:pt x="1132855" y="4196758"/>
                  <a:pt x="248960" y="3445288"/>
                  <a:pt x="44539" y="2446310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E4E052F-5999-4F25-AEA9-DCF6FB7B0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1028701"/>
            <a:ext cx="3248863" cy="3020785"/>
          </a:xfrm>
        </p:spPr>
        <p:txBody>
          <a:bodyPr>
            <a:normAutofit/>
          </a:bodyPr>
          <a:lstStyle/>
          <a:p>
            <a:pPr algn="r"/>
            <a:r>
              <a:rPr lang="pl-PL" sz="3000">
                <a:solidFill>
                  <a:schemeClr val="bg1"/>
                </a:solidFill>
              </a:rPr>
              <a:t>DZIĘKUJE ZA OGLĄDANIE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A9D4E5-3EAA-4590-AEA7-24059BDCA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409" y="1028702"/>
            <a:ext cx="6273972" cy="484346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1500" dirty="0"/>
              <a:t>Autor : Kornelia Radziszewska </a:t>
            </a:r>
          </a:p>
          <a:p>
            <a:pPr>
              <a:lnSpc>
                <a:spcPct val="110000"/>
              </a:lnSpc>
            </a:pPr>
            <a:r>
              <a:rPr lang="pl-PL" sz="1500" dirty="0"/>
              <a:t>Klasa 7 </a:t>
            </a:r>
          </a:p>
          <a:p>
            <a:pPr>
              <a:lnSpc>
                <a:spcPct val="110000"/>
              </a:lnSpc>
            </a:pPr>
            <a:r>
              <a:rPr lang="pl-PL" sz="1500" dirty="0"/>
              <a:t>Źródła:</a:t>
            </a:r>
          </a:p>
          <a:p>
            <a:pPr>
              <a:lnSpc>
                <a:spcPct val="110000"/>
              </a:lnSpc>
            </a:pPr>
            <a:r>
              <a:rPr lang="pl-PL" sz="1500" dirty="0">
                <a:hlinkClick r:id="rId2"/>
              </a:rPr>
              <a:t>https://www.google.de/url?sa=t&amp;rct=j&amp;q=&amp;esrc=s&amp;source=web&amp;cd=&amp;cad=rja&amp;uact=8&amp;ved=2ahUKEwjO_ZGamZzvAhVS-yoKHSBgA6UQFjAAegQIDRAE&amp;url=https%3A%2F%2Fpl.wikipedia.org%2Fwiki%2FWikipedia%3AStrona_g%25C5%2582%25C3%25B3wna&amp;usg=AOvVaw0YLJBiGoF7BFmQCpR-lcUT</a:t>
            </a:r>
            <a:endParaRPr lang="pl-PL" sz="1500" dirty="0"/>
          </a:p>
          <a:p>
            <a:pPr>
              <a:lnSpc>
                <a:spcPct val="110000"/>
              </a:lnSpc>
            </a:pPr>
            <a:r>
              <a:rPr lang="pl-PL" sz="1500" dirty="0">
                <a:hlinkClick r:id="rId3"/>
              </a:rPr>
              <a:t>https://www.google.de/url?sa=t&amp;rct=j&amp;q=&amp;esrc=s&amp;source=web&amp;cd=&amp;cad=rja&amp;uact=8&amp;ved=2ahUKEwipyoavmZzvAhWrs4sKHYGuCZMQFjAAegQIARAE&amp;url=https%3A%2F%2Fwww.youtube.com%2F%3Fhl%3Dpl%26gl%3DPL&amp;usg=AOvVaw3eS32ytkIaO-2FeyplZKjb</a:t>
            </a:r>
            <a:endParaRPr lang="pl-PL" sz="1500" dirty="0"/>
          </a:p>
          <a:p>
            <a:pPr>
              <a:lnSpc>
                <a:spcPct val="110000"/>
              </a:lnSpc>
            </a:pPr>
            <a:r>
              <a:rPr lang="pl-PL" sz="1500" dirty="0">
                <a:hlinkClick r:id="rId4"/>
              </a:rPr>
              <a:t>https://www.google.com/</a:t>
            </a:r>
            <a:endParaRPr lang="pl-PL" sz="1500" dirty="0"/>
          </a:p>
          <a:p>
            <a:pPr>
              <a:lnSpc>
                <a:spcPct val="110000"/>
              </a:lnSpc>
            </a:pPr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2057493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3AE8C3-8F65-40F4-BABE-E70F383014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409317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>
                  <a:alpha val="78000"/>
                </a:schemeClr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FC4764-B8D5-4F87-95DB-3125B2D128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9728" y="59346"/>
            <a:ext cx="4156527" cy="4037836"/>
          </a:xfrm>
          <a:prstGeom prst="rect">
            <a:avLst/>
          </a:prstGeom>
          <a:gradFill>
            <a:gsLst>
              <a:gs pos="0">
                <a:schemeClr val="accent5">
                  <a:alpha val="47000"/>
                </a:schemeClr>
              </a:gs>
              <a:gs pos="100000">
                <a:schemeClr val="accent4">
                  <a:alpha val="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4C1654F-94F5-497E-8ECF-F2A7E84D6A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68313" y="3587284"/>
            <a:ext cx="2501977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7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65254" y="969296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58000">
                <a:schemeClr val="bg1">
                  <a:alpha val="0"/>
                </a:schemeClr>
              </a:gs>
              <a:gs pos="100000">
                <a:schemeClr val="accent6">
                  <a:alpha val="35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3AE483E-494B-44C9-A369-10BC23668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18" y="586855"/>
            <a:ext cx="3258570" cy="3387497"/>
          </a:xfrm>
        </p:spPr>
        <p:txBody>
          <a:bodyPr anchor="b">
            <a:normAutofit/>
          </a:bodyPr>
          <a:lstStyle/>
          <a:p>
            <a:pPr algn="ctr"/>
            <a:r>
              <a:rPr lang="pl-PL" sz="2500" dirty="0">
                <a:solidFill>
                  <a:schemeClr val="bg1"/>
                </a:solidFill>
              </a:rPr>
              <a:t>&lt;&gt;CO TO są źródła odnawialne? </a:t>
            </a:r>
            <a:br>
              <a:rPr lang="pl-PL" sz="2500" dirty="0">
                <a:solidFill>
                  <a:schemeClr val="bg1"/>
                </a:solidFill>
              </a:rPr>
            </a:br>
            <a:r>
              <a:rPr lang="pl-PL" sz="2500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892E2A-1367-4E24-8F5A-C5B8A7027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6207" y="-602732"/>
            <a:ext cx="3025303" cy="5361991"/>
          </a:xfrm>
        </p:spPr>
        <p:txBody>
          <a:bodyPr anchor="ctr">
            <a:normAutofit/>
          </a:bodyPr>
          <a:lstStyle/>
          <a:p>
            <a:pPr algn="ctr"/>
            <a:r>
              <a:rPr lang="pl-PL" dirty="0"/>
              <a:t>Odnawialne źródła energii są to,  źródła energii, których wykorzystywanie nie wiąże się z długotrwałym ich deficytem, ponieważ ich zasób odnawia się w krótkim czasie (surowce odnawialne).</a:t>
            </a:r>
          </a:p>
        </p:txBody>
      </p:sp>
      <p:pic>
        <p:nvPicPr>
          <p:cNvPr id="5" name="Picture 4" descr="Turbina wiatraka nocą na tle Drogi Mlecznej">
            <a:extLst>
              <a:ext uri="{FF2B5EF4-FFF2-40B4-BE49-F238E27FC236}">
                <a16:creationId xmlns:a16="http://schemas.microsoft.com/office/drawing/2014/main" id="{724A501C-A666-427D-9F94-BACBAD81BA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65" r="-1" b="-1"/>
          <a:stretch/>
        </p:blipFill>
        <p:spPr>
          <a:xfrm>
            <a:off x="8109502" y="10"/>
            <a:ext cx="408249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78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C1F8EE-594E-4A6F-B32A-5728E866E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Korzyści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6C6937-B72A-4949-9468-C192436F5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Korzyści z odnawialnych źródeł energii</a:t>
            </a:r>
          </a:p>
          <a:p>
            <a:r>
              <a:rPr lang="pl-PL" dirty="0"/>
              <a:t>Bezpieczeństwo energetyczne - korzystanie z OZE nie zmniejsza ich zasobów i nie stwarza ryzyka ich wyczerpania. Niezależność energetyczna - dostęp do OZE w Polsce jest w każdym miejscu. Oznacza to brak konieczności importu surowców kopalnych z innych państw.</a:t>
            </a:r>
          </a:p>
        </p:txBody>
      </p:sp>
    </p:spTree>
    <p:extLst>
      <p:ext uri="{BB962C8B-B14F-4D97-AF65-F5344CB8AC3E}">
        <p14:creationId xmlns:p14="http://schemas.microsoft.com/office/powerpoint/2010/main" val="1271355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tx2">
                  <a:lumMod val="50000"/>
                  <a:lumOff val="50000"/>
                  <a:alpha val="48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456773"/>
            <a:ext cx="12191999" cy="64008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2000">
                <a:schemeClr val="accent2">
                  <a:alpha val="7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96001" cy="6858000"/>
          </a:xfrm>
          <a:prstGeom prst="rect">
            <a:avLst/>
          </a:prstGeom>
          <a:gradFill>
            <a:gsLst>
              <a:gs pos="13000">
                <a:schemeClr val="accent2">
                  <a:alpha val="61000"/>
                </a:schemeClr>
              </a:gs>
              <a:gs pos="99000">
                <a:schemeClr val="accent4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D8CF123-3876-4751-8A08-3AC0CCF4E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18" y="1028700"/>
            <a:ext cx="10614211" cy="1152712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en-US" sz="4000" spc="750" dirty="0"/>
              <a:t>TAKIMI ŹRÓDŁAMI S</a:t>
            </a:r>
            <a:r>
              <a:rPr lang="pl-PL" sz="4000" spc="750" dirty="0"/>
              <a:t>ą: </a:t>
            </a:r>
            <a:endParaRPr lang="en-US" sz="4000" spc="750" dirty="0">
              <a:solidFill>
                <a:schemeClr val="bg1"/>
              </a:solidFill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32B3ACB3-D689-442E-8A40-8680B0FEB8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063256" y="400727"/>
            <a:ext cx="4065484" cy="8849062"/>
          </a:xfrm>
          <a:custGeom>
            <a:avLst/>
            <a:gdLst>
              <a:gd name="connsiteX0" fmla="*/ 0 w 4065484"/>
              <a:gd name="connsiteY0" fmla="*/ 4424531 h 8849062"/>
              <a:gd name="connsiteX1" fmla="*/ 3899197 w 4065484"/>
              <a:gd name="connsiteY1" fmla="*/ 8840480 h 8849062"/>
              <a:gd name="connsiteX2" fmla="*/ 4065484 w 4065484"/>
              <a:gd name="connsiteY2" fmla="*/ 8849062 h 8849062"/>
              <a:gd name="connsiteX3" fmla="*/ 4065483 w 4065484"/>
              <a:gd name="connsiteY3" fmla="*/ 0 h 8849062"/>
              <a:gd name="connsiteX4" fmla="*/ 3899197 w 4065484"/>
              <a:gd name="connsiteY4" fmla="*/ 8581 h 8849062"/>
              <a:gd name="connsiteX5" fmla="*/ 0 w 4065484"/>
              <a:gd name="connsiteY5" fmla="*/ 4424531 h 884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5484" h="8849062">
                <a:moveTo>
                  <a:pt x="0" y="4424531"/>
                </a:moveTo>
                <a:cubicBezTo>
                  <a:pt x="0" y="6722831"/>
                  <a:pt x="1709076" y="8613167"/>
                  <a:pt x="3899197" y="8840480"/>
                </a:cubicBezTo>
                <a:lnTo>
                  <a:pt x="4065484" y="8849062"/>
                </a:lnTo>
                <a:lnTo>
                  <a:pt x="4065483" y="0"/>
                </a:lnTo>
                <a:lnTo>
                  <a:pt x="3899197" y="8581"/>
                </a:lnTo>
                <a:cubicBezTo>
                  <a:pt x="1709075" y="235897"/>
                  <a:pt x="0" y="2126232"/>
                  <a:pt x="0" y="4424531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4">
                  <a:lumMod val="60000"/>
                  <a:lumOff val="40000"/>
                  <a:alpha val="3000"/>
                </a:schemeClr>
              </a:gs>
              <a:gs pos="100000">
                <a:schemeClr val="bg1">
                  <a:alpha val="16000"/>
                </a:scheme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78947B-DCBC-4686-A61D-041BEAD7D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408518"/>
            <a:ext cx="9144000" cy="609600"/>
          </a:xfrm>
        </p:spPr>
        <p:txBody>
          <a:bodyPr vert="horz" lIns="0" tIns="0" rIns="0" bIns="0" rtlCol="0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b="1" cap="all" spc="600" dirty="0">
                <a:solidFill>
                  <a:schemeClr val="bg1"/>
                </a:solidFill>
              </a:rPr>
              <a:t>SŁOŃCE</a:t>
            </a:r>
            <a:r>
              <a:rPr lang="en-US" sz="1400" b="1" cap="all" spc="6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D9E283D-A056-406A-B617-8F03E9953D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42"/>
          <a:stretch/>
        </p:blipFill>
        <p:spPr>
          <a:xfrm>
            <a:off x="2343302" y="3351745"/>
            <a:ext cx="7519558" cy="3506255"/>
          </a:xfrm>
          <a:custGeom>
            <a:avLst/>
            <a:gdLst/>
            <a:ahLst/>
            <a:cxnLst/>
            <a:rect l="l" t="t" r="r" b="b"/>
            <a:pathLst>
              <a:path w="7519558" h="3506255">
                <a:moveTo>
                  <a:pt x="3759779" y="0"/>
                </a:moveTo>
                <a:cubicBezTo>
                  <a:pt x="5713450" y="0"/>
                  <a:pt x="7320331" y="1484777"/>
                  <a:pt x="7513560" y="3387468"/>
                </a:cubicBezTo>
                <a:lnTo>
                  <a:pt x="7519558" y="3506255"/>
                </a:lnTo>
                <a:lnTo>
                  <a:pt x="0" y="3506255"/>
                </a:lnTo>
                <a:lnTo>
                  <a:pt x="5998" y="3387468"/>
                </a:lnTo>
                <a:cubicBezTo>
                  <a:pt x="199227" y="1484777"/>
                  <a:pt x="1806109" y="0"/>
                  <a:pt x="375977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1643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CE9E2ED-2BB1-46AE-A037-86EC1BFB33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463CE06-62C7-416D-AB18-9ACDA3D67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228550"/>
            <a:ext cx="4350870" cy="294721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4000" spc="750"/>
              <a:t>Wiatr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7" y="-3"/>
            <a:ext cx="3611463" cy="6858000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100000">
                <a:schemeClr val="tx2">
                  <a:lumMod val="50000"/>
                  <a:lumOff val="50000"/>
                  <a:alpha val="5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2000">
                <a:schemeClr val="accent2">
                  <a:alpha val="69000"/>
                </a:schemeClr>
              </a:gs>
              <a:gs pos="99000">
                <a:schemeClr val="accent4">
                  <a:alpha val="74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426853" y="-345671"/>
            <a:ext cx="3429002" cy="4120348"/>
          </a:xfrm>
          <a:prstGeom prst="rect">
            <a:avLst/>
          </a:prstGeom>
          <a:gradFill>
            <a:gsLst>
              <a:gs pos="0">
                <a:schemeClr val="accent5">
                  <a:alpha val="26000"/>
                </a:schemeClr>
              </a:gs>
              <a:gs pos="49000">
                <a:schemeClr val="tx2">
                  <a:lumMod val="75000"/>
                  <a:lumOff val="25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E5F49816-4157-4721-910F-F43FAFE4B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15" r="34984" b="-1"/>
          <a:stretch/>
        </p:blipFill>
        <p:spPr>
          <a:xfrm>
            <a:off x="4368799" y="790039"/>
            <a:ext cx="6938476" cy="5576950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55855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153A6A2-A2D8-433A-A0A9-CEBE3BDCFC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9157531-3FC4-4B3E-922F-8FC44309C2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80" r="-2" b="-2"/>
          <a:stretch/>
        </p:blipFill>
        <p:spPr>
          <a:xfrm>
            <a:off x="20" y="10"/>
            <a:ext cx="8115280" cy="445595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91FFCF1-D9E9-4D3D-B1D8-D03B99AFD0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351" y="4455963"/>
            <a:ext cx="8130001" cy="240204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>
                  <a:alpha val="90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CB1E69-D4F3-4D92-BAE3-ADF28EA87D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856629" y="1591980"/>
            <a:ext cx="2402039" cy="8130001"/>
          </a:xfrm>
          <a:prstGeom prst="rect">
            <a:avLst/>
          </a:prstGeom>
          <a:gradFill>
            <a:gsLst>
              <a:gs pos="53000">
                <a:schemeClr val="accent6">
                  <a:lumMod val="75000"/>
                  <a:alpha val="0"/>
                </a:schemeClr>
              </a:gs>
              <a:gs pos="100000">
                <a:schemeClr val="accent5">
                  <a:alpha val="77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6607043-57D5-4567-8362-ACD31EDC9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96" y="4699221"/>
            <a:ext cx="6840772" cy="1311965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sz="3200" spc="750">
                <a:solidFill>
                  <a:schemeClr val="bg1"/>
                </a:solidFill>
              </a:rPr>
              <a:t>Woda 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27C1FB93-5932-4C8C-8B77-19A8B160E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1668" r="27088" b="-2"/>
          <a:stretch/>
        </p:blipFill>
        <p:spPr>
          <a:xfrm>
            <a:off x="8115300" y="-3"/>
            <a:ext cx="4076700" cy="445510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D92B38B-C6A6-4E09-AD73-7D7C23F9F3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959"/>
          <a:stretch/>
        </p:blipFill>
        <p:spPr>
          <a:xfrm>
            <a:off x="8122650" y="4455104"/>
            <a:ext cx="4069350" cy="240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71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8DAC5EB-CB66-4144-944F-FCA082908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4FDF84D-4269-4DBB-84B7-F0CE9251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3" y="4996329"/>
            <a:ext cx="10943420" cy="1035982"/>
          </a:xfrm>
        </p:spPr>
        <p:txBody>
          <a:bodyPr anchor="t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pl-PL" dirty="0"/>
              <a:t> energia jądrowa w zamkniętym cyklu paliwowym</a:t>
            </a:r>
            <a:br>
              <a:rPr lang="pl-PL" dirty="0"/>
            </a:br>
            <a:endParaRPr lang="pl-PL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4A7C913-29D0-4B2F-90D0-4BD8E6C57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2" y="457200"/>
            <a:ext cx="2594439" cy="4170642"/>
          </a:xfrm>
        </p:spPr>
        <p:txBody>
          <a:bodyPr anchor="b">
            <a:normAutofit/>
          </a:bodyPr>
          <a:lstStyle/>
          <a:p>
            <a:pPr algn="r"/>
            <a:endParaRPr lang="en-US" sz="1600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E871115A-C775-49CB-A65F-A67F8877EE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6369"/>
          <a:stretch/>
        </p:blipFill>
        <p:spPr>
          <a:xfrm>
            <a:off x="4038601" y="-431"/>
            <a:ext cx="7066721" cy="417064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6B7A620-47FC-4678-9F07-D291E9CD57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1999" cy="457198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61000"/>
                </a:schemeClr>
              </a:gs>
              <a:gs pos="30000">
                <a:schemeClr val="accent5">
                  <a:alpha val="8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D4CE6113-16AE-4250-8027-F864DE5BC3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742"/>
            <a:ext cx="8153398" cy="448830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73000">
                <a:schemeClr val="accent2">
                  <a:alpha val="7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45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Rectangle 27">
            <a:extLst>
              <a:ext uri="{FF2B5EF4-FFF2-40B4-BE49-F238E27FC236}">
                <a16:creationId xmlns:a16="http://schemas.microsoft.com/office/drawing/2014/main" id="{492F1A68-034C-442E-9134-94BE7AB13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1" cy="685800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87000"/>
                </a:schemeClr>
              </a:gs>
              <a:gs pos="100000">
                <a:schemeClr val="tx2">
                  <a:lumMod val="50000"/>
                  <a:lumOff val="50000"/>
                  <a:alpha val="6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8"/>
            <a:ext cx="12191999" cy="6401222"/>
          </a:xfrm>
          <a:prstGeom prst="rect">
            <a:avLst/>
          </a:prstGeom>
          <a:gradFill>
            <a:gsLst>
              <a:gs pos="0">
                <a:schemeClr val="accent5">
                  <a:alpha val="69000"/>
                </a:schemeClr>
              </a:gs>
              <a:gs pos="100000">
                <a:schemeClr val="accent2">
                  <a:alpha val="78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83821" y="-864"/>
            <a:ext cx="3608179" cy="6858864"/>
          </a:xfrm>
          <a:prstGeom prst="rect">
            <a:avLst/>
          </a:prstGeom>
          <a:gradFill>
            <a:gsLst>
              <a:gs pos="14000">
                <a:schemeClr val="accent2">
                  <a:alpha val="54000"/>
                </a:schemeClr>
              </a:gs>
              <a:gs pos="99000">
                <a:schemeClr val="accent6">
                  <a:lumMod val="75000"/>
                  <a:alpha val="72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467AAD5-A599-4928-9605-09F207D759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667000" y="-2667003"/>
            <a:ext cx="6858002" cy="12192002"/>
          </a:xfrm>
          <a:prstGeom prst="rect">
            <a:avLst/>
          </a:prstGeom>
          <a:gradFill>
            <a:gsLst>
              <a:gs pos="22000">
                <a:schemeClr val="accent2">
                  <a:alpha val="28000"/>
                </a:schemeClr>
              </a:gs>
              <a:gs pos="99000">
                <a:schemeClr val="accent6">
                  <a:lumMod val="75000"/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07401">
            <a:off x="6057623" y="780015"/>
            <a:ext cx="4967533" cy="4967533"/>
          </a:xfrm>
          <a:prstGeom prst="ellipse">
            <a:avLst/>
          </a:prstGeom>
          <a:gradFill>
            <a:gsLst>
              <a:gs pos="0">
                <a:schemeClr val="accent6">
                  <a:alpha val="0"/>
                </a:schemeClr>
              </a:gs>
              <a:gs pos="100000">
                <a:schemeClr val="accent6">
                  <a:lumMod val="60000"/>
                  <a:lumOff val="40000"/>
                  <a:alpha val="34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8F64EEC-F51B-468E-81C2-18AE7535E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312" y="2858839"/>
            <a:ext cx="6766535" cy="2894143"/>
          </a:xfrm>
        </p:spPr>
        <p:txBody>
          <a:bodyPr vert="horz" lIns="0" tIns="0" rIns="0" bIns="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spc="750" dirty="0" err="1">
                <a:latin typeface="Calibri" panose="020F0502020204030204" pitchFamily="34" charset="0"/>
                <a:cs typeface="Calibri" panose="020F0502020204030204" pitchFamily="34" charset="0"/>
              </a:rPr>
              <a:t>Biomas</a:t>
            </a:r>
            <a:r>
              <a:rPr lang="pl-PL" sz="2000" spc="75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br>
              <a:rPr lang="pl-PL" sz="2000" spc="7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spc="7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spc="7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spc="75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000" spc="750" dirty="0" err="1">
                <a:latin typeface="Calibri" panose="020F0502020204030204" pitchFamily="34" charset="0"/>
                <a:cs typeface="Calibri" panose="020F0502020204030204" pitchFamily="34" charset="0"/>
              </a:rPr>
              <a:t>oznacza</a:t>
            </a:r>
            <a:r>
              <a:rPr lang="en-US" sz="2000" spc="7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750" dirty="0" err="1">
                <a:latin typeface="Calibri" panose="020F0502020204030204" pitchFamily="34" charset="0"/>
                <a:cs typeface="Calibri" panose="020F0502020204030204" pitchFamily="34" charset="0"/>
              </a:rPr>
              <a:t>ulegającą</a:t>
            </a:r>
            <a:r>
              <a:rPr lang="en-US" sz="2000" spc="7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750" dirty="0" err="1">
                <a:latin typeface="Calibri" panose="020F0502020204030204" pitchFamily="34" charset="0"/>
                <a:cs typeface="Calibri" panose="020F0502020204030204" pitchFamily="34" charset="0"/>
              </a:rPr>
              <a:t>biodegradacji</a:t>
            </a:r>
            <a:r>
              <a:rPr lang="en-US" sz="2000" spc="7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750" dirty="0" err="1">
                <a:latin typeface="Calibri" panose="020F0502020204030204" pitchFamily="34" charset="0"/>
                <a:cs typeface="Calibri" panose="020F0502020204030204" pitchFamily="34" charset="0"/>
              </a:rPr>
              <a:t>frakcję</a:t>
            </a:r>
            <a:r>
              <a:rPr lang="en-US" sz="2000" spc="7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750" dirty="0" err="1">
                <a:latin typeface="Calibri" panose="020F0502020204030204" pitchFamily="34" charset="0"/>
                <a:cs typeface="Calibri" panose="020F0502020204030204" pitchFamily="34" charset="0"/>
              </a:rPr>
              <a:t>produktów,odpadów</a:t>
            </a:r>
            <a:r>
              <a:rPr lang="en-US" sz="2000" spc="75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2000" spc="750" dirty="0" err="1">
                <a:latin typeface="Calibri" panose="020F0502020204030204" pitchFamily="34" charset="0"/>
                <a:cs typeface="Calibri" panose="020F0502020204030204" pitchFamily="34" charset="0"/>
              </a:rPr>
              <a:t>pozostałości</a:t>
            </a:r>
            <a:r>
              <a:rPr lang="en-US" sz="2000" spc="750" dirty="0">
                <a:latin typeface="Calibri" panose="020F0502020204030204" pitchFamily="34" charset="0"/>
                <a:cs typeface="Calibri" panose="020F0502020204030204" pitchFamily="34" charset="0"/>
              </a:rPr>
              <a:t> z </a:t>
            </a:r>
            <a:r>
              <a:rPr lang="en-US" sz="2000" spc="750" dirty="0" err="1">
                <a:latin typeface="Calibri" panose="020F0502020204030204" pitchFamily="34" charset="0"/>
                <a:cs typeface="Calibri" panose="020F0502020204030204" pitchFamily="34" charset="0"/>
              </a:rPr>
              <a:t>produkcji</a:t>
            </a:r>
            <a:r>
              <a:rPr lang="en-US" sz="2000" spc="7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750" dirty="0" err="1">
                <a:latin typeface="Calibri" panose="020F0502020204030204" pitchFamily="34" charset="0"/>
                <a:cs typeface="Calibri" panose="020F0502020204030204" pitchFamily="34" charset="0"/>
              </a:rPr>
              <a:t>rolnej</a:t>
            </a:r>
            <a:r>
              <a:rPr lang="en-US" sz="2000" spc="750" dirty="0">
                <a:latin typeface="Calibri" panose="020F0502020204030204" pitchFamily="34" charset="0"/>
                <a:cs typeface="Calibri" panose="020F0502020204030204" pitchFamily="34" charset="0"/>
              </a:rPr>
              <a:t> (w </a:t>
            </a:r>
            <a:r>
              <a:rPr lang="en-US" sz="2000" spc="750" dirty="0" err="1">
                <a:latin typeface="Calibri" panose="020F0502020204030204" pitchFamily="34" charset="0"/>
                <a:cs typeface="Calibri" panose="020F0502020204030204" pitchFamily="34" charset="0"/>
              </a:rPr>
              <a:t>tym</a:t>
            </a:r>
            <a:r>
              <a:rPr lang="en-US" sz="2000" spc="7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750" dirty="0" err="1">
                <a:latin typeface="Calibri" panose="020F0502020204030204" pitchFamily="34" charset="0"/>
                <a:cs typeface="Calibri" panose="020F0502020204030204" pitchFamily="34" charset="0"/>
              </a:rPr>
              <a:t>substancje</a:t>
            </a:r>
            <a:r>
              <a:rPr lang="en-US" sz="2000" spc="7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750" dirty="0" err="1">
                <a:latin typeface="Calibri" panose="020F0502020204030204" pitchFamily="34" charset="0"/>
                <a:cs typeface="Calibri" panose="020F0502020204030204" pitchFamily="34" charset="0"/>
              </a:rPr>
              <a:t>pochodzenia</a:t>
            </a:r>
            <a:r>
              <a:rPr lang="en-US" sz="2000" spc="7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750" dirty="0" err="1">
                <a:latin typeface="Calibri" panose="020F0502020204030204" pitchFamily="34" charset="0"/>
                <a:cs typeface="Calibri" panose="020F0502020204030204" pitchFamily="34" charset="0"/>
              </a:rPr>
              <a:t>roślinnego</a:t>
            </a:r>
            <a:r>
              <a:rPr lang="en-US" sz="2000" spc="75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2000" spc="750" dirty="0" err="1">
                <a:latin typeface="Calibri" panose="020F0502020204030204" pitchFamily="34" charset="0"/>
                <a:cs typeface="Calibri" panose="020F0502020204030204" pitchFamily="34" charset="0"/>
              </a:rPr>
              <a:t>zwierzęcego</a:t>
            </a:r>
            <a:r>
              <a:rPr lang="en-US" sz="2000" spc="750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sz="2000" spc="750" dirty="0" err="1">
                <a:latin typeface="Calibri" panose="020F0502020204030204" pitchFamily="34" charset="0"/>
                <a:cs typeface="Calibri" panose="020F0502020204030204" pitchFamily="34" charset="0"/>
              </a:rPr>
              <a:t>leśnej</a:t>
            </a:r>
            <a:r>
              <a:rPr lang="en-US" sz="2000" spc="75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2000" spc="750" dirty="0" err="1">
                <a:latin typeface="Calibri" panose="020F0502020204030204" pitchFamily="34" charset="0"/>
                <a:cs typeface="Calibri" panose="020F0502020204030204" pitchFamily="34" charset="0"/>
              </a:rPr>
              <a:t>powiązanych</a:t>
            </a:r>
            <a:r>
              <a:rPr lang="en-US" sz="2000" spc="7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750" dirty="0" err="1">
                <a:latin typeface="Calibri" panose="020F0502020204030204" pitchFamily="34" charset="0"/>
                <a:cs typeface="Calibri" panose="020F0502020204030204" pitchFamily="34" charset="0"/>
              </a:rPr>
              <a:t>gałęzi</a:t>
            </a:r>
            <a:r>
              <a:rPr lang="en-US" sz="2000" spc="7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750" dirty="0" err="1">
                <a:latin typeface="Calibri" panose="020F0502020204030204" pitchFamily="34" charset="0"/>
                <a:cs typeface="Calibri" panose="020F0502020204030204" pitchFamily="34" charset="0"/>
              </a:rPr>
              <a:t>przemysłu</a:t>
            </a:r>
            <a:r>
              <a:rPr lang="en-US" sz="2000" spc="750" dirty="0">
                <a:latin typeface="Calibri" panose="020F0502020204030204" pitchFamily="34" charset="0"/>
                <a:cs typeface="Calibri" panose="020F0502020204030204" pitchFamily="34" charset="0"/>
              </a:rPr>
              <a:t>, w </a:t>
            </a:r>
            <a:r>
              <a:rPr lang="en-US" sz="2000" spc="750" dirty="0" err="1">
                <a:latin typeface="Calibri" panose="020F0502020204030204" pitchFamily="34" charset="0"/>
                <a:cs typeface="Calibri" panose="020F0502020204030204" pitchFamily="34" charset="0"/>
              </a:rPr>
              <a:t>tym</a:t>
            </a:r>
            <a:r>
              <a:rPr lang="en-US" sz="2000" spc="7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750" dirty="0" err="1">
                <a:latin typeface="Calibri" panose="020F0502020204030204" pitchFamily="34" charset="0"/>
                <a:cs typeface="Calibri" panose="020F0502020204030204" pitchFamily="34" charset="0"/>
              </a:rPr>
              <a:t>rybołówstwa</a:t>
            </a:r>
            <a:r>
              <a:rPr lang="en-US" sz="2000" spc="75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2000" spc="750" dirty="0" err="1">
                <a:latin typeface="Calibri" panose="020F0502020204030204" pitchFamily="34" charset="0"/>
                <a:cs typeface="Calibri" panose="020F0502020204030204" pitchFamily="34" charset="0"/>
              </a:rPr>
              <a:t>akwakultury</a:t>
            </a:r>
            <a:r>
              <a:rPr lang="en-US" sz="2000" spc="750" dirty="0"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en-US" sz="2000" spc="750" dirty="0" err="1">
                <a:latin typeface="Calibri" panose="020F0502020204030204" pitchFamily="34" charset="0"/>
                <a:cs typeface="Calibri" panose="020F0502020204030204" pitchFamily="34" charset="0"/>
              </a:rPr>
              <a:t>także</a:t>
            </a:r>
            <a:r>
              <a:rPr lang="en-US" sz="2000" spc="7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750" dirty="0" err="1">
                <a:latin typeface="Calibri" panose="020F0502020204030204" pitchFamily="34" charset="0"/>
                <a:cs typeface="Calibri" panose="020F0502020204030204" pitchFamily="34" charset="0"/>
              </a:rPr>
              <a:t>biogazy</a:t>
            </a:r>
            <a:r>
              <a:rPr lang="en-US" sz="2000" spc="75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2000" spc="750" dirty="0" err="1">
                <a:latin typeface="Calibri" panose="020F0502020204030204" pitchFamily="34" charset="0"/>
                <a:cs typeface="Calibri" panose="020F0502020204030204" pitchFamily="34" charset="0"/>
              </a:rPr>
              <a:t>ulegającą</a:t>
            </a:r>
            <a:r>
              <a:rPr lang="en-US" sz="2000" spc="7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750" dirty="0" err="1">
                <a:latin typeface="Calibri" panose="020F0502020204030204" pitchFamily="34" charset="0"/>
                <a:cs typeface="Calibri" panose="020F0502020204030204" pitchFamily="34" charset="0"/>
              </a:rPr>
              <a:t>biodegradacji</a:t>
            </a:r>
            <a:r>
              <a:rPr lang="en-US" sz="2000" spc="7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750" dirty="0" err="1">
                <a:latin typeface="Calibri" panose="020F0502020204030204" pitchFamily="34" charset="0"/>
                <a:cs typeface="Calibri" panose="020F0502020204030204" pitchFamily="34" charset="0"/>
              </a:rPr>
              <a:t>frakcję</a:t>
            </a:r>
            <a:r>
              <a:rPr lang="en-US" sz="2000" spc="7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750" dirty="0" err="1">
                <a:latin typeface="Calibri" panose="020F0502020204030204" pitchFamily="34" charset="0"/>
                <a:cs typeface="Calibri" panose="020F0502020204030204" pitchFamily="34" charset="0"/>
              </a:rPr>
              <a:t>odpadów</a:t>
            </a:r>
            <a:r>
              <a:rPr lang="en-US" sz="2000" spc="7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pc="750" dirty="0" err="1">
                <a:latin typeface="Calibri" panose="020F0502020204030204" pitchFamily="34" charset="0"/>
                <a:cs typeface="Calibri" panose="020F0502020204030204" pitchFamily="34" charset="0"/>
              </a:rPr>
              <a:t>przemysłowych</a:t>
            </a:r>
            <a:r>
              <a:rPr lang="en-US" sz="2000" spc="75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2000" spc="750" dirty="0" err="1">
                <a:latin typeface="Calibri" panose="020F0502020204030204" pitchFamily="34" charset="0"/>
                <a:cs typeface="Calibri" panose="020F0502020204030204" pitchFamily="34" charset="0"/>
              </a:rPr>
              <a:t>komunalnych</a:t>
            </a:r>
            <a:r>
              <a:rPr lang="en-US" sz="2000" spc="75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2000" spc="7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spc="7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spc="7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spc="7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33349348-9F74-4C47-BAA7-E62BEA472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746" r="31742"/>
          <a:stretch/>
        </p:blipFill>
        <p:spPr>
          <a:xfrm>
            <a:off x="8580508" y="751554"/>
            <a:ext cx="2460039" cy="5001428"/>
          </a:xfrm>
          <a:custGeom>
            <a:avLst/>
            <a:gdLst/>
            <a:ahLst/>
            <a:cxnLst/>
            <a:rect l="l" t="t" r="r" b="b"/>
            <a:pathLst>
              <a:path w="2460039" h="5001428">
                <a:moveTo>
                  <a:pt x="0" y="0"/>
                </a:moveTo>
                <a:lnTo>
                  <a:pt x="213067" y="10759"/>
                </a:lnTo>
                <a:cubicBezTo>
                  <a:pt x="1475158" y="138931"/>
                  <a:pt x="2460039" y="1204807"/>
                  <a:pt x="2460039" y="2500714"/>
                </a:cubicBezTo>
                <a:cubicBezTo>
                  <a:pt x="2460039" y="3796621"/>
                  <a:pt x="1475158" y="4862497"/>
                  <a:pt x="213067" y="4990669"/>
                </a:cubicBezTo>
                <a:lnTo>
                  <a:pt x="0" y="500142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63771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8DAC5EB-CB66-4144-944F-FCA082908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2566C9B-38AA-4C3B-93F0-543E6AC57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3" y="4996329"/>
            <a:ext cx="10943420" cy="1035982"/>
          </a:xfrm>
        </p:spPr>
        <p:txBody>
          <a:bodyPr anchor="t">
            <a:normAutofit/>
          </a:bodyPr>
          <a:lstStyle/>
          <a:p>
            <a:pPr algn="r"/>
            <a:r>
              <a:rPr lang="pl-PL" dirty="0"/>
              <a:t>Biogaz </a:t>
            </a:r>
            <a:endParaRPr lang="pl-PL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F33B3C-75EB-4F76-9CAA-E62824150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3" y="705639"/>
            <a:ext cx="2594439" cy="4170642"/>
          </a:xfrm>
        </p:spPr>
        <p:txBody>
          <a:bodyPr anchor="b">
            <a:normAutofit fontScale="92500"/>
          </a:bodyPr>
          <a:lstStyle/>
          <a:p>
            <a:pPr algn="ctr"/>
            <a:r>
              <a:rPr lang="pl-PL" sz="1800" dirty="0"/>
              <a:t>Biogaz – mieszanina gazów będąca produktem beztlenowego rozkładu materii organicznej (np. ścieki, organiczne odpady komunalne, odchody zwierzęce, odpady przemysłu rolno-spożywczego, materiał roślinny) a częściowo także ich rozpadu gnilnego</a:t>
            </a:r>
            <a:r>
              <a:rPr lang="pl-PL" sz="1600" dirty="0"/>
              <a:t>.</a:t>
            </a:r>
            <a:endParaRPr lang="en-US" sz="1600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62FBD9B0-EA9F-4D84-A2AC-C23C7CF9C2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169" b="-1"/>
          <a:stretch/>
        </p:blipFill>
        <p:spPr>
          <a:xfrm>
            <a:off x="4038600" y="-431"/>
            <a:ext cx="7696201" cy="459036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6B7A620-47FC-4678-9F07-D291E9CD57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1999" cy="457198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61000"/>
                </a:schemeClr>
              </a:gs>
              <a:gs pos="30000">
                <a:schemeClr val="accent5">
                  <a:alpha val="8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4CE6113-16AE-4250-8027-F864DE5BC3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742"/>
            <a:ext cx="8153398" cy="448830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73000">
                <a:schemeClr val="accent2">
                  <a:alpha val="7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10151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483</Words>
  <Application>Microsoft Office PowerPoint</Application>
  <PresentationFormat>Panoramiczny</PresentationFormat>
  <Paragraphs>36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Avenir Next LT Pro</vt:lpstr>
      <vt:lpstr>Calibri</vt:lpstr>
      <vt:lpstr>GradientRiseVTI</vt:lpstr>
      <vt:lpstr>Odnawialne Źródła Energii</vt:lpstr>
      <vt:lpstr>&lt;&gt;CO TO są źródła odnawialne?   </vt:lpstr>
      <vt:lpstr>Korzyści</vt:lpstr>
      <vt:lpstr>TAKIMI ŹRÓDŁAMI Są: </vt:lpstr>
      <vt:lpstr>Wiatr</vt:lpstr>
      <vt:lpstr>Woda </vt:lpstr>
      <vt:lpstr> energia jądrowa w zamkniętym cyklu paliwowym </vt:lpstr>
      <vt:lpstr>Biomasa    – oznacza ulegającą biodegradacji frakcję produktów,odpadów i pozostałości z produkcji rolnej (w tym substancje pochodzenia roślinnego i zwierzęcego), leśnej i powiązanych gałęzi przemysłu, w tym rybołówstwa i akwakultury, a także biogazy i ulegającą biodegradacji frakcję odpadów przemysłowych i komunalnych.   </vt:lpstr>
      <vt:lpstr>Biogaz </vt:lpstr>
      <vt:lpstr>Biopłyny</vt:lpstr>
      <vt:lpstr>Definicja biopłyny </vt:lpstr>
      <vt:lpstr>Jeszcze o Oze</vt:lpstr>
      <vt:lpstr>,</vt:lpstr>
      <vt:lpstr>Na koniec podaje linki do filmów : </vt:lpstr>
      <vt:lpstr>DZIĘKUJE ZA OGLĄDANIE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Ideal Truck</dc:creator>
  <cp:lastModifiedBy>Grazyna Studenna</cp:lastModifiedBy>
  <cp:revision>19</cp:revision>
  <dcterms:created xsi:type="dcterms:W3CDTF">2021-03-06T15:12:44Z</dcterms:created>
  <dcterms:modified xsi:type="dcterms:W3CDTF">2021-04-11T22:56:30Z</dcterms:modified>
</cp:coreProperties>
</file>