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0080625" cy="567055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Kliknij, aby edytować format tekstu tytułu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400" b="1" strike="noStrike" spc="-1">
                <a:solidFill>
                  <a:srgbClr val="000000"/>
                </a:solidFill>
                <a:latin typeface="Arial"/>
                <a:ea typeface="DejaVu Sans"/>
              </a:rPr>
              <a:t>ENERGIA ODNAWIALNA</a:t>
            </a:r>
            <a:endParaRPr lang="pl-PL" sz="4400" b="0" strike="noStrike" spc="-1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504000" y="1352880"/>
            <a:ext cx="9068760" cy="397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Energie odnawialne to takie, których źródła są niewyczerpane i których eksploatacja powoduje możliwie najmniej szkód w środowisku. </a:t>
            </a:r>
            <a:endParaRPr lang="pl-PL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200" b="0" strike="noStrike" spc="-1">
                <a:solidFill>
                  <a:srgbClr val="000000"/>
                </a:solidFill>
                <a:latin typeface="Arial"/>
                <a:ea typeface="DejaVu Sans"/>
              </a:rPr>
              <a:t>RODZAJE ENERGI ODNAWIALNEJ</a:t>
            </a:r>
            <a:endParaRPr lang="pl-PL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0" strike="noStrike" spc="-1">
                <a:solidFill>
                  <a:srgbClr val="C9211E"/>
                </a:solidFill>
                <a:latin typeface="Arial"/>
                <a:ea typeface="DejaVu Sans"/>
              </a:rPr>
              <a:t>GEOTERMALNA</a:t>
            </a: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0" strike="noStrike" spc="-1">
                <a:solidFill>
                  <a:srgbClr val="C9211E"/>
                </a:solidFill>
                <a:latin typeface="Arial"/>
                <a:ea typeface="DejaVu Sans"/>
              </a:rPr>
              <a:t>            </a:t>
            </a:r>
            <a:r>
              <a:rPr lang="pl-PL" sz="2000" b="1" strike="noStrike" spc="-1">
                <a:solidFill>
                  <a:srgbClr val="C9211E"/>
                </a:solidFill>
                <a:latin typeface="Arial"/>
                <a:ea typeface="DejaVu Sans"/>
              </a:rPr>
              <a:t>  1,5</a:t>
            </a:r>
            <a:r>
              <a:rPr lang="pl-PL" sz="2000" b="0" strike="noStrike" spc="-1">
                <a:solidFill>
                  <a:srgbClr val="C9211E"/>
                </a:solidFill>
                <a:latin typeface="Arial"/>
                <a:ea typeface="DejaVu Sans"/>
              </a:rPr>
              <a:t>            </a:t>
            </a:r>
            <a:r>
              <a:rPr lang="pl-PL" sz="2000" b="0" strike="noStrike" spc="-1">
                <a:solidFill>
                  <a:srgbClr val="2A6099"/>
                </a:solidFill>
                <a:latin typeface="Arial"/>
                <a:ea typeface="DejaVu Sans"/>
              </a:rPr>
              <a:t>WODA              </a:t>
            </a:r>
            <a:r>
              <a:rPr lang="pl-PL" sz="2000" b="0" strike="noStrike" spc="-1">
                <a:solidFill>
                  <a:srgbClr val="FFFF00"/>
                </a:solidFill>
                <a:latin typeface="Arial"/>
                <a:ea typeface="DejaVu Sans"/>
              </a:rPr>
              <a:t>SŁOŃCA       </a:t>
            </a:r>
            <a:r>
              <a:rPr lang="pl-PL" sz="2000" b="0" strike="noStrike" spc="-1">
                <a:solidFill>
                  <a:srgbClr val="55308D"/>
                </a:solidFill>
                <a:latin typeface="Arial"/>
                <a:ea typeface="DejaVu Sans"/>
              </a:rPr>
              <a:t> </a:t>
            </a:r>
            <a:r>
              <a:rPr lang="pl-PL" sz="2000" b="0" strike="noStrike" spc="-1">
                <a:solidFill>
                  <a:srgbClr val="800080"/>
                </a:solidFill>
                <a:latin typeface="Arial"/>
                <a:ea typeface="DejaVu Sans"/>
              </a:rPr>
              <a:t>WIATRU</a:t>
            </a:r>
            <a:r>
              <a:rPr lang="pl-PL" sz="2000" b="0" strike="noStrike" spc="-1">
                <a:solidFill>
                  <a:srgbClr val="55308D"/>
                </a:solidFill>
                <a:latin typeface="Arial"/>
                <a:ea typeface="DejaVu Sans"/>
              </a:rPr>
              <a:t>            </a:t>
            </a:r>
            <a:r>
              <a:rPr lang="pl-PL" sz="2000" b="1" strike="noStrike" spc="-1">
                <a:solidFill>
                  <a:srgbClr val="127622"/>
                </a:solidFill>
                <a:latin typeface="Arial"/>
                <a:ea typeface="DejaVu Sans"/>
              </a:rPr>
              <a:t>BIOMASY</a:t>
            </a: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000" b="0" strike="noStrike" spc="-1">
                <a:solidFill>
                  <a:srgbClr val="00A933"/>
                </a:solidFill>
                <a:latin typeface="Arial"/>
                <a:ea typeface="DejaVu Sans"/>
              </a:rPr>
              <a:t>                                  </a:t>
            </a:r>
            <a:r>
              <a:rPr lang="pl-PL" sz="2000" b="1" strike="noStrike" spc="-1">
                <a:solidFill>
                  <a:srgbClr val="2A6099"/>
                </a:solidFill>
                <a:latin typeface="Arial"/>
                <a:ea typeface="DejaVu Sans"/>
              </a:rPr>
              <a:t>92,5              </a:t>
            </a:r>
            <a:r>
              <a:rPr lang="pl-PL" sz="2000" b="1" strike="noStrike" spc="-1">
                <a:solidFill>
                  <a:srgbClr val="FFFF00"/>
                </a:solidFill>
                <a:latin typeface="Arial"/>
                <a:ea typeface="DejaVu Sans"/>
              </a:rPr>
              <a:t>0,05                       </a:t>
            </a:r>
            <a:r>
              <a:rPr lang="pl-PL" sz="2000" b="1" strike="noStrike" spc="-1">
                <a:solidFill>
                  <a:srgbClr val="800080"/>
                </a:solidFill>
                <a:latin typeface="Arial"/>
                <a:ea typeface="DejaVu Sans"/>
              </a:rPr>
              <a:t>0,5                               </a:t>
            </a:r>
            <a:r>
              <a:rPr lang="pl-PL" sz="2000" b="1" strike="noStrike" spc="-1">
                <a:solidFill>
                  <a:srgbClr val="00A933"/>
                </a:solidFill>
                <a:latin typeface="Arial"/>
                <a:ea typeface="DejaVu Sans"/>
              </a:rPr>
              <a:t>5,5</a:t>
            </a:r>
            <a:endParaRPr lang="pl-PL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2000" b="0" strike="noStrike" spc="-1">
              <a:latin typeface="Arial"/>
            </a:endParaRPr>
          </a:p>
        </p:txBody>
      </p:sp>
      <p:sp>
        <p:nvSpPr>
          <p:cNvPr id="78" name="Line 3"/>
          <p:cNvSpPr/>
          <p:nvPr/>
        </p:nvSpPr>
        <p:spPr>
          <a:xfrm flipH="1">
            <a:off x="1872000" y="2520000"/>
            <a:ext cx="792000" cy="792000"/>
          </a:xfrm>
          <a:prstGeom prst="line">
            <a:avLst/>
          </a:prstGeom>
          <a:ln w="1908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Line 4"/>
          <p:cNvSpPr/>
          <p:nvPr/>
        </p:nvSpPr>
        <p:spPr>
          <a:xfrm>
            <a:off x="3600000" y="2592000"/>
            <a:ext cx="0" cy="936000"/>
          </a:xfrm>
          <a:prstGeom prst="line">
            <a:avLst/>
          </a:prstGeom>
          <a:ln w="19080">
            <a:solidFill>
              <a:srgbClr val="3465A4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Line 5"/>
          <p:cNvSpPr/>
          <p:nvPr/>
        </p:nvSpPr>
        <p:spPr>
          <a:xfrm>
            <a:off x="4968000" y="2592000"/>
            <a:ext cx="0" cy="936000"/>
          </a:xfrm>
          <a:prstGeom prst="line">
            <a:avLst/>
          </a:prstGeom>
          <a:ln w="19080">
            <a:solidFill>
              <a:srgbClr val="FFFF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Line 6"/>
          <p:cNvSpPr/>
          <p:nvPr/>
        </p:nvSpPr>
        <p:spPr>
          <a:xfrm>
            <a:off x="6408000" y="2592000"/>
            <a:ext cx="0" cy="864000"/>
          </a:xfrm>
          <a:prstGeom prst="line">
            <a:avLst/>
          </a:prstGeom>
          <a:ln w="19080">
            <a:solidFill>
              <a:srgbClr val="80008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Line 7"/>
          <p:cNvSpPr/>
          <p:nvPr/>
        </p:nvSpPr>
        <p:spPr>
          <a:xfrm>
            <a:off x="7344000" y="2520000"/>
            <a:ext cx="720000" cy="792000"/>
          </a:xfrm>
          <a:prstGeom prst="line">
            <a:avLst/>
          </a:prstGeom>
          <a:ln w="19080">
            <a:solidFill>
              <a:srgbClr val="00A933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wheel spokes="1"/>
      </p:transition>
    </mc:Choice>
    <mc:Fallback xmlns="" xmlns:p15="http://schemas.microsoft.com/office/powerpoint/2012/main">
      <p:transition spd="slow" advTm="20000">
        <p:wheel spokes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505080" y="62280"/>
            <a:ext cx="90687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400" b="1" strike="noStrike" spc="-1">
                <a:solidFill>
                  <a:srgbClr val="000000"/>
                </a:solidFill>
                <a:latin typeface="Arial"/>
                <a:ea typeface="DejaVu Sans"/>
              </a:rPr>
              <a:t>Energia geotermalna</a:t>
            </a:r>
            <a:endParaRPr lang="pl-PL" sz="4400" b="0" strike="noStrike" spc="-1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505080" y="936000"/>
            <a:ext cx="9069480" cy="4732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FF4000"/>
                </a:solidFill>
                <a:latin typeface="Arial"/>
                <a:ea typeface="DejaVu Sans"/>
              </a:rPr>
              <a:t>W niektórych skałach, na pewnych głębokościach krąży energia w postaci pary wodnej lub gorącej wody. Ta cieplna energia wnętrza Ziemi może być wykorzystana w sposób bezpośredni lub pośredni.</a:t>
            </a:r>
            <a:endParaRPr lang="pl-PL" sz="20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00" b="0" strike="noStrike" spc="-1">
                <a:solidFill>
                  <a:srgbClr val="FFFF00"/>
                </a:solidFill>
                <a:latin typeface="Arial"/>
                <a:ea typeface="DejaVu Sans"/>
              </a:rPr>
              <a:t>Elektrownia geotermalna</a:t>
            </a:r>
            <a:endParaRPr lang="pl-PL" sz="22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FFFF00"/>
                </a:solidFill>
                <a:latin typeface="Arial"/>
                <a:ea typeface="DejaVu Sans"/>
              </a:rPr>
              <a:t>Tam, gdzie ciepła woda znajduje się na większej głębokości wykonuje się odwierty i pompuje wodę na powierzchnię. Wodę, która oddała już swoje ciepło wtłacza się z powrotem innym odwiertem. Para wodna może jednocześnie napędzać turbiny i produkować elektryczność.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4"/>
              </a:spcBef>
            </a:pPr>
            <a:endParaRPr lang="pl-PL" sz="18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4424760" y="3528000"/>
            <a:ext cx="3205440" cy="20577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zdjęcie, źródło: www.isafold.de</a:t>
            </a:r>
            <a:endParaRPr lang="pl-PL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wheel spokes="1"/>
      </p:transition>
    </mc:Choice>
    <mc:Fallback xmlns="" xmlns:p15="http://schemas.microsoft.com/office/powerpoint/2012/main">
      <p:transition spd="slow" advTm="20000">
        <p:wheel spokes="1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400" b="1" strike="noStrike" spc="-1">
                <a:solidFill>
                  <a:srgbClr val="000000"/>
                </a:solidFill>
                <a:latin typeface="Arial"/>
                <a:ea typeface="DejaVu Sans"/>
              </a:rPr>
              <a:t>ZALETY I WADY</a:t>
            </a:r>
            <a:endParaRPr lang="pl-PL" sz="4400" b="0" strike="noStrike" spc="-1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504000" y="1326600"/>
            <a:ext cx="9069480" cy="3286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ZALETY:</a:t>
            </a:r>
            <a:endParaRPr lang="pl-PL" sz="22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czyste źródło energii</a:t>
            </a:r>
            <a:endParaRPr lang="pl-PL" sz="22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WADY:</a:t>
            </a:r>
            <a:endParaRPr lang="pl-PL" sz="22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nie wszędzie dostępna</a:t>
            </a:r>
            <a:endParaRPr lang="pl-PL" sz="22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droga instalacja </a:t>
            </a:r>
            <a:endParaRPr lang="pl-PL" sz="22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trudne technicznie utrzymanie</a:t>
            </a:r>
            <a:endParaRPr lang="pl-PL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wheel spokes="1"/>
      </p:transition>
    </mc:Choice>
    <mc:Fallback xmlns="" xmlns:p15="http://schemas.microsoft.com/office/powerpoint/2012/main">
      <p:transition spd="slow" advTm="20000">
        <p:wheel spokes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504000" y="226080"/>
            <a:ext cx="9068760" cy="63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400" b="1" strike="noStrike" spc="-1">
                <a:solidFill>
                  <a:srgbClr val="000000"/>
                </a:solidFill>
                <a:latin typeface="Arial"/>
                <a:ea typeface="DejaVu Sans"/>
              </a:rPr>
              <a:t>Biomasa</a:t>
            </a:r>
            <a:endParaRPr lang="pl-PL" sz="4400" b="0" strike="noStrike" spc="-1"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504000" y="936000"/>
            <a:ext cx="9069480" cy="467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Biomasa to materia pochodzenia organicznego. Jej energię możemy wykorzystywać spalając ją, rozkładając lub przekształcając chemicznie. </a:t>
            </a:r>
            <a:endParaRPr lang="pl-PL" sz="22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00" b="0" strike="noStrike" spc="-1">
                <a:solidFill>
                  <a:srgbClr val="FF0000"/>
                </a:solidFill>
                <a:latin typeface="Arial"/>
                <a:ea typeface="DejaVu Sans"/>
              </a:rPr>
              <a:t>Biomasa -spalanie</a:t>
            </a:r>
            <a:endParaRPr lang="pl-PL" sz="22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00" b="0" strike="noStrike" spc="-1">
                <a:solidFill>
                  <a:srgbClr val="FFFFFF"/>
                </a:solidFill>
                <a:latin typeface="Arial"/>
                <a:ea typeface="DejaVu Sans"/>
              </a:rPr>
              <a:t>Spalając materię organiczną uzyskujemy energię cieplną, która może posłużyć do produkcji energii elektrycznej. Używa się do tego najczęściej odpadów drewna, słomy, niektórych odpadów domowych, rolniczych i przemysłowych.</a:t>
            </a:r>
            <a:endParaRPr lang="pl-PL" sz="2200" b="0" strike="noStrike" spc="-1">
              <a:latin typeface="Arial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5167440" y="3548520"/>
            <a:ext cx="3470400" cy="17773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zdjęcie, źródło: www.fnh.org</a:t>
            </a:r>
            <a:endParaRPr lang="pl-PL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wheel spokes="1"/>
      </p:transition>
    </mc:Choice>
    <mc:Fallback xmlns="" xmlns:p15="http://schemas.microsoft.com/office/powerpoint/2012/main">
      <p:transition spd="slow" advTm="20000">
        <p:wheel spokes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400" b="1" strike="noStrike" spc="-1">
                <a:solidFill>
                  <a:srgbClr val="000000"/>
                </a:solidFill>
                <a:latin typeface="Arial"/>
                <a:ea typeface="DejaVu Sans"/>
              </a:rPr>
              <a:t>Biomasa –przemiany chemiczne</a:t>
            </a:r>
            <a:endParaRPr lang="pl-PL" sz="4400" b="0" strike="noStrike" spc="-1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504000" y="1326600"/>
            <a:ext cx="9069480" cy="421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Niektóre uprawy takie jak np. rzepak, wierzba, trzcina cukrowa, kukurydza, czy niektóre zboża mogą być przekształcone w biopaliwa. </a:t>
            </a:r>
            <a:endParaRPr lang="pl-PL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14"/>
              </a:spcBef>
            </a:pPr>
            <a:endParaRPr lang="pl-PL" sz="2000" b="0" strike="noStrike" spc="-1">
              <a:latin typeface="Arial"/>
            </a:endParaRPr>
          </a:p>
          <a:p>
            <a:pPr marL="432000" indent="-321840" algn="ctr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pl-PL" sz="2200" b="0" strike="noStrike" spc="-1">
              <a:latin typeface="Arial"/>
            </a:endParaRPr>
          </a:p>
          <a:p>
            <a:pPr marL="432000" indent="-321840" algn="ctr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Biomasa –fermentacja</a:t>
            </a:r>
            <a:endParaRPr lang="pl-PL" sz="22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W wyniku fermentacji materii organicznej (np. odchodów zwierzęcych, odpadów komunalnych) otrzymujemy m.in. metanol, etanol i biogaz, wykorzystywane jako paliwo lub do produkcji energii</a:t>
            </a:r>
            <a:endParaRPr lang="pl-PL" sz="2000" b="0" strike="noStrike" spc="-1">
              <a:latin typeface="Arial"/>
            </a:endParaRPr>
          </a:p>
        </p:txBody>
      </p:sp>
      <p:pic>
        <p:nvPicPr>
          <p:cNvPr id="113" name="Obraz 112"/>
          <p:cNvPicPr/>
          <p:nvPr/>
        </p:nvPicPr>
        <p:blipFill>
          <a:blip r:embed="rId3"/>
          <a:stretch/>
        </p:blipFill>
        <p:spPr>
          <a:xfrm>
            <a:off x="7344000" y="1944000"/>
            <a:ext cx="1833480" cy="1069920"/>
          </a:xfrm>
          <a:prstGeom prst="rect">
            <a:avLst/>
          </a:prstGeom>
          <a:ln>
            <a:noFill/>
          </a:ln>
        </p:spPr>
      </p:pic>
      <p:pic>
        <p:nvPicPr>
          <p:cNvPr id="114" name="Obraz 113"/>
          <p:cNvPicPr/>
          <p:nvPr/>
        </p:nvPicPr>
        <p:blipFill>
          <a:blip r:embed="rId4"/>
          <a:stretch/>
        </p:blipFill>
        <p:spPr>
          <a:xfrm>
            <a:off x="7560000" y="4320000"/>
            <a:ext cx="1613160" cy="1256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wheel spokes="1"/>
      </p:transition>
    </mc:Choice>
    <mc:Fallback xmlns="" xmlns:p15="http://schemas.microsoft.com/office/powerpoint/2012/main">
      <p:transition spd="slow" advTm="20000">
        <p:wheel spokes="1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ZALETY I WADY</a:t>
            </a:r>
            <a:endParaRPr lang="pl-PL" sz="4400" b="0" strike="noStrike" spc="-1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504000" y="1326600"/>
            <a:ext cx="9069480" cy="40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00" b="1" strike="noStrike" spc="-1">
                <a:solidFill>
                  <a:srgbClr val="FFFFFF"/>
                </a:solidFill>
                <a:latin typeface="Arial"/>
                <a:ea typeface="DejaVu Sans"/>
              </a:rPr>
              <a:t>ZALETY:</a:t>
            </a:r>
            <a:endParaRPr lang="pl-PL" sz="22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duży potencjał techniczny (dostępność ziemi uprawnej) w niektórych regionach  </a:t>
            </a:r>
            <a:endParaRPr lang="pl-PL" sz="20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utylizacja niektórych odpadów i ścieków </a:t>
            </a:r>
            <a:endParaRPr lang="pl-PL" sz="20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zagospodarowanie i wykorzystanie terenów pod uprawy</a:t>
            </a:r>
            <a:endParaRPr lang="pl-PL" sz="20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00" b="1" strike="noStrike" spc="-1">
                <a:solidFill>
                  <a:srgbClr val="C9211E"/>
                </a:solidFill>
                <a:latin typeface="Arial"/>
                <a:ea typeface="DejaVu Sans"/>
              </a:rPr>
              <a:t>WADY:</a:t>
            </a:r>
            <a:endParaRPr lang="pl-PL" sz="22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00" b="1" strike="noStrike" spc="-1">
                <a:solidFill>
                  <a:srgbClr val="C9211E"/>
                </a:solidFill>
                <a:latin typeface="Arial"/>
                <a:ea typeface="DejaVu Sans"/>
              </a:rPr>
              <a:t>konieczność prowadzenia uprawy</a:t>
            </a:r>
            <a:endParaRPr lang="pl-PL" sz="22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00" b="1" strike="noStrike" spc="-1">
                <a:solidFill>
                  <a:srgbClr val="C9211E"/>
                </a:solidFill>
                <a:latin typeface="Arial"/>
                <a:ea typeface="DejaVu Sans"/>
              </a:rPr>
              <a:t>spalanie –wydzielanie szkodliwych substancji</a:t>
            </a:r>
            <a:endParaRPr lang="pl-PL" sz="22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00" b="1" strike="noStrike" spc="-1">
                <a:solidFill>
                  <a:srgbClr val="C9211E"/>
                </a:solidFill>
                <a:latin typeface="Arial"/>
                <a:ea typeface="DejaVu Sans"/>
              </a:rPr>
              <a:t>jałowienie gleb</a:t>
            </a:r>
            <a:endParaRPr lang="pl-PL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wheel spokes="1"/>
      </p:transition>
    </mc:Choice>
    <mc:Fallback xmlns="" xmlns:p15="http://schemas.microsoft.com/office/powerpoint/2012/main">
      <p:transition spd="slow" advTm="20000">
        <p:wheel spokes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248000" y="432000"/>
            <a:ext cx="1077840" cy="107784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10080">
            <a:solidFill>
              <a:srgbClr val="FF8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wheel spokes="1"/>
      </p:transition>
    </mc:Choice>
    <mc:Fallback xmlns="" xmlns:p15="http://schemas.microsoft.com/office/powerpoint/2012/main">
      <p:transition spd="slow" advTm="20000">
        <p:wheel spokes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04000" y="133920"/>
            <a:ext cx="90687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400" b="1" strike="noStrike" spc="-1">
                <a:solidFill>
                  <a:srgbClr val="C9211E"/>
                </a:solidFill>
                <a:latin typeface="Arial"/>
                <a:ea typeface="DejaVu Sans"/>
              </a:rPr>
              <a:t>ENERGIA WODY</a:t>
            </a:r>
            <a:endParaRPr lang="pl-PL" sz="4400" b="0" strike="noStrike" spc="-1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503280" y="1080000"/>
            <a:ext cx="9069480" cy="446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Woda pokrywa aż trzy czwarte naszej planety. Od dawna znajdowała zastosowanie w domach, rolnictwie, przemyśle czy transporcie. Dziś stanowi również jeden z największych potencjałów energetycznych.</a:t>
            </a:r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wheel spokes="1"/>
      </p:transition>
    </mc:Choice>
    <mc:Fallback xmlns="" xmlns:p15="http://schemas.microsoft.com/office/powerpoint/2012/main">
      <p:transition spd="slow" advTm="20000">
        <p:wheel spokes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504000" y="119880"/>
            <a:ext cx="9068760" cy="160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3600" b="1" strike="noStrike" spc="-1">
                <a:solidFill>
                  <a:srgbClr val="FFFFFF"/>
                </a:solidFill>
                <a:latin typeface="Arial"/>
                <a:ea typeface="DejaVu Sans"/>
              </a:rPr>
              <a:t>TECHNOLOGIE TRADYCYJNE</a:t>
            </a:r>
            <a:r>
              <a:t/>
            </a:r>
            <a:br/>
            <a:r>
              <a:rPr lang="pl-PL" sz="3600" b="1" strike="noStrike" spc="-1">
                <a:solidFill>
                  <a:srgbClr val="FFFFFF"/>
                </a:solidFill>
                <a:latin typeface="Arial"/>
                <a:ea typeface="DejaVu Sans"/>
              </a:rPr>
              <a:t>I</a:t>
            </a:r>
            <a:r>
              <a:t/>
            </a:r>
            <a:br/>
            <a:r>
              <a:rPr lang="pl-PL" sz="3600" b="1" strike="noStrike" spc="-1">
                <a:solidFill>
                  <a:srgbClr val="FFFFFF"/>
                </a:solidFill>
                <a:latin typeface="Arial"/>
                <a:ea typeface="DejaVu Sans"/>
              </a:rPr>
              <a:t>TECHNOLOGIE PRZYSZŁOŚCI</a:t>
            </a:r>
            <a:endParaRPr lang="pl-PL" sz="3600" b="0" strike="noStrike" spc="-1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432000" y="1800000"/>
            <a:ext cx="9069480" cy="359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500" b="1" strike="noStrike" spc="-1">
                <a:solidFill>
                  <a:srgbClr val="FFFFFF"/>
                </a:solidFill>
                <a:latin typeface="Arial"/>
                <a:ea typeface="DejaVu Sans"/>
              </a:rPr>
              <a:t>Technologie tradycyjne:</a:t>
            </a:r>
            <a:endParaRPr lang="pl-PL" sz="1500" b="0" strike="noStrike" spc="-1">
              <a:latin typeface="Arial"/>
            </a:endParaRPr>
          </a:p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500" b="1" strike="noStrike" spc="-1">
                <a:solidFill>
                  <a:srgbClr val="FFFFFF"/>
                </a:solidFill>
                <a:latin typeface="Arial"/>
                <a:ea typeface="DejaVu Sans"/>
              </a:rPr>
              <a:t>Energia spadku wody-Energia mechaniczna wody wprawia w ruch turbinę i zostaje przekształcana w energię elektryczną. Moc zależy od wysokości spadku wody i od przepływu.</a:t>
            </a:r>
            <a:endParaRPr lang="pl-PL" sz="1500" b="0" strike="noStrike" spc="-1">
              <a:latin typeface="Arial"/>
            </a:endParaRPr>
          </a:p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500" b="1" strike="noStrike" spc="-1">
                <a:solidFill>
                  <a:srgbClr val="FFFFFF"/>
                </a:solidFill>
                <a:latin typeface="Arial"/>
                <a:ea typeface="DejaVu Sans"/>
              </a:rPr>
              <a:t>Technologie przyszłości:</a:t>
            </a:r>
            <a:endParaRPr lang="pl-PL" sz="1500" b="0" strike="noStrike" spc="-1">
              <a:latin typeface="Arial"/>
            </a:endParaRPr>
          </a:p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500" b="1" strike="noStrike" spc="-1">
                <a:solidFill>
                  <a:srgbClr val="FFFFFF"/>
                </a:solidFill>
                <a:latin typeface="Arial"/>
                <a:ea typeface="DejaVu Sans"/>
              </a:rPr>
              <a:t>Energia pływów morskich-Woda wlewając/wylewając się ze zbiorników podczas przypływu/odpływu porusza turbiny produkując energię.</a:t>
            </a:r>
            <a:endParaRPr lang="pl-PL" sz="1500" b="0" strike="noStrike" spc="-1">
              <a:latin typeface="Arial"/>
            </a:endParaRPr>
          </a:p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500" b="1" strike="noStrike" spc="-1">
                <a:solidFill>
                  <a:srgbClr val="FFFFFF"/>
                </a:solidFill>
                <a:latin typeface="Arial"/>
                <a:ea typeface="DejaVu Sans"/>
              </a:rPr>
              <a:t>Energia prądów morskich-Umieszczone pod woda turbiny napędzane są energią prądów morskich. Produkowana energia elektryczna transportowana jest podwodnym kablem do sieci na lądzie.</a:t>
            </a:r>
            <a:endParaRPr lang="pl-PL" sz="1500" b="0" strike="noStrike" spc="-1">
              <a:latin typeface="Arial"/>
            </a:endParaRPr>
          </a:p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500" b="1" strike="noStrike" spc="-1">
                <a:solidFill>
                  <a:srgbClr val="FFFFFF"/>
                </a:solidFill>
                <a:latin typeface="Arial"/>
                <a:ea typeface="DejaVu Sans"/>
              </a:rPr>
              <a:t>Energia fal morskich-Energia fal morskich przekształcana jest w energię elektryczną. W zależności od systemu działania można wyróżnić elektrownie hydrauliczne, mechaniczne, pneumatyczne i indukcyjne. Problem stanowi wysokość fal zależna od wiatru.</a:t>
            </a:r>
            <a:endParaRPr lang="pl-PL" sz="15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4"/>
              </a:spcBef>
            </a:pPr>
            <a:endParaRPr lang="pl-PL" sz="15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wheel spokes="1"/>
      </p:transition>
    </mc:Choice>
    <mc:Fallback xmlns="" xmlns:p15="http://schemas.microsoft.com/office/powerpoint/2012/main">
      <p:transition spd="slow" advTm="20000">
        <p:wheel spokes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400" b="1" strike="noStrike" spc="-1">
                <a:solidFill>
                  <a:srgbClr val="000000"/>
                </a:solidFill>
                <a:latin typeface="Arial"/>
                <a:ea typeface="DejaVu Sans"/>
              </a:rPr>
              <a:t>ZALETY I WADY</a:t>
            </a:r>
            <a:endParaRPr lang="pl-PL" sz="4400" b="0" strike="noStrike" spc="-1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504000" y="1326600"/>
            <a:ext cx="9069480" cy="421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97000" lnSpcReduction="10000"/>
          </a:bodyPr>
          <a:lstStyle/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1" strike="noStrike" spc="-1">
                <a:solidFill>
                  <a:srgbClr val="FFFFFF"/>
                </a:solidFill>
                <a:highlight>
                  <a:srgbClr val="FF4000"/>
                </a:highlight>
                <a:latin typeface="Arial"/>
                <a:ea typeface="DejaVu Sans"/>
              </a:rPr>
              <a:t>ZALETY:</a:t>
            </a:r>
            <a:endParaRPr lang="pl-PL" sz="2000" b="0" strike="noStrike" spc="-1">
              <a:highlight>
                <a:srgbClr val="FF4000"/>
              </a:highlight>
              <a:latin typeface="Arial"/>
            </a:endParaRPr>
          </a:p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1" strike="noStrike" spc="-1">
                <a:solidFill>
                  <a:srgbClr val="FFFFFF"/>
                </a:solidFill>
                <a:highlight>
                  <a:srgbClr val="FF4000"/>
                </a:highlight>
                <a:latin typeface="Arial"/>
                <a:ea typeface="DejaVu Sans"/>
              </a:rPr>
              <a:t>nie zanieczyszcza środowiska (brak odpadów, emisji gazów)</a:t>
            </a:r>
            <a:endParaRPr lang="pl-PL" sz="1800" b="0" strike="noStrike" spc="-1">
              <a:highlight>
                <a:srgbClr val="FF4000"/>
              </a:highlight>
              <a:latin typeface="Arial"/>
            </a:endParaRPr>
          </a:p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1" strike="noStrike" spc="-1">
                <a:solidFill>
                  <a:srgbClr val="FFFFFF"/>
                </a:solidFill>
                <a:highlight>
                  <a:srgbClr val="FF4000"/>
                </a:highlight>
                <a:latin typeface="Arial"/>
                <a:ea typeface="DejaVu Sans"/>
              </a:rPr>
              <a:t>łatwe gromadzenie energii</a:t>
            </a:r>
            <a:endParaRPr lang="pl-PL" sz="1800" b="0" strike="noStrike" spc="-1">
              <a:highlight>
                <a:srgbClr val="FF4000"/>
              </a:highlight>
              <a:latin typeface="Arial"/>
            </a:endParaRPr>
          </a:p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1" strike="noStrike" spc="-1">
                <a:solidFill>
                  <a:srgbClr val="FFFFFF"/>
                </a:solidFill>
                <a:highlight>
                  <a:srgbClr val="FF4000"/>
                </a:highlight>
                <a:latin typeface="Arial"/>
                <a:ea typeface="DejaVu Sans"/>
              </a:rPr>
              <a:t>długi czas działania instalacji</a:t>
            </a:r>
            <a:endParaRPr lang="pl-PL" sz="1800" b="0" strike="noStrike" spc="-1">
              <a:highlight>
                <a:srgbClr val="FF4000"/>
              </a:highlight>
              <a:latin typeface="Arial"/>
            </a:endParaRPr>
          </a:p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1" strike="noStrike" spc="-1">
                <a:solidFill>
                  <a:srgbClr val="FFFFFF"/>
                </a:solidFill>
                <a:highlight>
                  <a:srgbClr val="FF4000"/>
                </a:highlight>
                <a:latin typeface="Arial"/>
                <a:ea typeface="DejaVu Sans"/>
              </a:rPr>
              <a:t>WADY</a:t>
            </a:r>
            <a:endParaRPr lang="pl-PL" sz="2000" b="0" strike="noStrike" spc="-1">
              <a:highlight>
                <a:srgbClr val="FF4000"/>
              </a:highlight>
              <a:latin typeface="Arial"/>
            </a:endParaRPr>
          </a:p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1" strike="noStrike" spc="-1">
                <a:solidFill>
                  <a:srgbClr val="FFFFFF"/>
                </a:solidFill>
                <a:highlight>
                  <a:srgbClr val="FF4000"/>
                </a:highlight>
                <a:latin typeface="Arial"/>
                <a:ea typeface="DejaVu Sans"/>
              </a:rPr>
              <a:t>ingerencja w środowisko naturalne (duże elektrownie) –erozja, zamulenie</a:t>
            </a:r>
            <a:endParaRPr lang="pl-PL" sz="1800" b="0" strike="noStrike" spc="-1">
              <a:highlight>
                <a:srgbClr val="FF4000"/>
              </a:highlight>
              <a:latin typeface="Arial"/>
            </a:endParaRPr>
          </a:p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1" strike="noStrike" spc="-1">
                <a:solidFill>
                  <a:srgbClr val="FFFFFF"/>
                </a:solidFill>
                <a:highlight>
                  <a:srgbClr val="FF4000"/>
                </a:highlight>
                <a:latin typeface="Arial"/>
                <a:ea typeface="DejaVu Sans"/>
              </a:rPr>
              <a:t>zmiana/zniszczenie naturalnych siedlisk</a:t>
            </a:r>
            <a:endParaRPr lang="pl-PL" sz="1800" b="0" strike="noStrike" spc="-1">
              <a:highlight>
                <a:srgbClr val="FF4000"/>
              </a:highlight>
              <a:latin typeface="Arial"/>
            </a:endParaRPr>
          </a:p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1" strike="noStrike" spc="-1">
                <a:solidFill>
                  <a:srgbClr val="FFFFFF"/>
                </a:solidFill>
                <a:highlight>
                  <a:srgbClr val="FF4000"/>
                </a:highlight>
                <a:latin typeface="Arial"/>
                <a:ea typeface="DejaVu Sans"/>
              </a:rPr>
              <a:t>wysokie koszty instalacji</a:t>
            </a:r>
            <a:endParaRPr lang="pl-PL" sz="1800" b="0" strike="noStrike" spc="-1">
              <a:highlight>
                <a:srgbClr val="FF4000"/>
              </a:highlight>
              <a:latin typeface="Arial"/>
            </a:endParaRPr>
          </a:p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1" strike="noStrike" spc="-1">
                <a:solidFill>
                  <a:srgbClr val="FFFFFF"/>
                </a:solidFill>
                <a:highlight>
                  <a:srgbClr val="FF4000"/>
                </a:highlight>
                <a:latin typeface="Arial"/>
                <a:ea typeface="DejaVu Sans"/>
              </a:rPr>
              <a:t>zależność od opadów</a:t>
            </a:r>
            <a:endParaRPr lang="pl-PL" sz="1800" b="0" strike="noStrike" spc="-1">
              <a:highlight>
                <a:srgbClr val="FF4000"/>
              </a:highlight>
              <a:latin typeface="Arial"/>
            </a:endParaRPr>
          </a:p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1" strike="noStrike" spc="-1">
                <a:solidFill>
                  <a:srgbClr val="FFFFFF"/>
                </a:solidFill>
                <a:highlight>
                  <a:srgbClr val="FF4000"/>
                </a:highlight>
                <a:latin typeface="Arial"/>
                <a:ea typeface="DejaVu Sans"/>
              </a:rPr>
              <a:t>nie wszędzie dostępna</a:t>
            </a:r>
            <a:endParaRPr lang="pl-PL" sz="1800" b="0" strike="noStrike" spc="-1">
              <a:highlight>
                <a:srgbClr val="FF4000"/>
              </a:highlight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wheel spokes="1"/>
      </p:transition>
    </mc:Choice>
    <mc:Fallback xmlns="" xmlns:p15="http://schemas.microsoft.com/office/powerpoint/2012/main">
      <p:transition spd="slow" advTm="20000">
        <p:wheel spokes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400" b="1" strike="noStrike" spc="-1">
                <a:solidFill>
                  <a:srgbClr val="FFFF00"/>
                </a:solidFill>
                <a:latin typeface="Arial"/>
                <a:ea typeface="DejaVu Sans"/>
              </a:rPr>
              <a:t>ENERGIA WIATRU</a:t>
            </a:r>
            <a:endParaRPr lang="pl-PL" sz="4400" b="0" strike="noStrike" spc="-1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432000" y="1326600"/>
            <a:ext cx="9069480" cy="414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Wiatrak, wynaleziony około I w.p.n.e. i używany do mielenia zboża lub pompowania wody, znajduje dzisiaj, choć w innej postaci, zastosowanie w elektrowniach wiatrowych.</a:t>
            </a:r>
            <a:endParaRPr lang="pl-PL" sz="2000" b="0" strike="noStrike" spc="-1">
              <a:latin typeface="Arial"/>
            </a:endParaRPr>
          </a:p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Technologie tradycyjne Turbina wiatrowa</a:t>
            </a:r>
            <a:endParaRPr lang="pl-PL" sz="2000" b="0" strike="noStrike" spc="-1">
              <a:latin typeface="Arial"/>
            </a:endParaRPr>
          </a:p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1" strike="noStrike" spc="-1">
                <a:solidFill>
                  <a:srgbClr val="FFFFFF"/>
                </a:solidFill>
                <a:latin typeface="Arial"/>
                <a:ea typeface="DejaVu Sans"/>
              </a:rPr>
              <a:t>Energia kinetyczna wiatru powoduje ruch obrotowy turbiny i produkcję elektryczności</a:t>
            </a:r>
            <a:r>
              <a:rPr lang="pl-PL" sz="2000" b="1" strike="noStrike" spc="-1">
                <a:solidFill>
                  <a:srgbClr val="B2B2B2"/>
                </a:solidFill>
                <a:latin typeface="Arial"/>
                <a:ea typeface="DejaVu Sans"/>
              </a:rPr>
              <a:t>.</a:t>
            </a: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4"/>
              </a:spcBef>
            </a:pPr>
            <a:endParaRPr lang="pl-PL" sz="2000" b="0" strike="noStrike" spc="-1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7049160" y="3425040"/>
            <a:ext cx="1157400" cy="168552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     </a:t>
            </a:r>
            <a:r>
              <a:rPr lang="pl-PL" sz="1000" b="0" strike="noStrike" spc="-1">
                <a:solidFill>
                  <a:srgbClr val="000000"/>
                </a:solidFill>
                <a:latin typeface="Arial"/>
                <a:ea typeface="DejaVu Sans"/>
              </a:rPr>
              <a:t>zdjęcie, źródło: www-esigec.univ-savoie.fr</a:t>
            </a:r>
            <a:endParaRPr lang="pl-PL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wheel spokes="1"/>
      </p:transition>
    </mc:Choice>
    <mc:Fallback xmlns="" xmlns:p15="http://schemas.microsoft.com/office/powerpoint/2012/main">
      <p:transition spd="slow" advTm="20000">
        <p:wheel spokes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400" b="1" strike="noStrike" spc="-1">
                <a:solidFill>
                  <a:srgbClr val="000000"/>
                </a:solidFill>
                <a:latin typeface="Arial"/>
                <a:ea typeface="DejaVu Sans"/>
              </a:rPr>
              <a:t>ZALETY I WADY</a:t>
            </a:r>
            <a:endParaRPr lang="pl-PL" sz="4400" b="0" strike="noStrike" spc="-1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504000" y="1326600"/>
            <a:ext cx="9069480" cy="407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1" strike="noStrike" spc="-1">
                <a:solidFill>
                  <a:srgbClr val="C9211E"/>
                </a:solidFill>
                <a:highlight>
                  <a:srgbClr val="FFB66C"/>
                </a:highlight>
                <a:latin typeface="Arial"/>
                <a:ea typeface="DejaVu Sans"/>
              </a:rPr>
              <a:t>ZALETY:</a:t>
            </a:r>
            <a:endParaRPr lang="pl-PL" sz="1800" b="0" strike="noStrike" spc="-1">
              <a:latin typeface="Arial"/>
            </a:endParaRPr>
          </a:p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600" b="1" strike="noStrike" spc="-1">
                <a:solidFill>
                  <a:srgbClr val="C9211E"/>
                </a:solidFill>
                <a:highlight>
                  <a:srgbClr val="FFB66C"/>
                </a:highlight>
                <a:latin typeface="Arial"/>
                <a:ea typeface="DejaVu Sans"/>
              </a:rPr>
              <a:t>czyste źródło energii</a:t>
            </a:r>
            <a:endParaRPr lang="pl-PL" sz="1600" b="0" strike="noStrike" spc="-1">
              <a:latin typeface="Arial"/>
            </a:endParaRPr>
          </a:p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600" b="1" strike="noStrike" spc="-1">
                <a:solidFill>
                  <a:srgbClr val="C9211E"/>
                </a:solidFill>
                <a:highlight>
                  <a:srgbClr val="FFB66C"/>
                </a:highlight>
                <a:latin typeface="Arial"/>
                <a:ea typeface="DejaVu Sans"/>
              </a:rPr>
              <a:t>możliwość wykorzystania w gospodarstwach oddalonych od innych źródeł energii</a:t>
            </a:r>
            <a:endParaRPr lang="pl-PL" sz="1600" b="0" strike="noStrike" spc="-1">
              <a:latin typeface="Arial"/>
            </a:endParaRPr>
          </a:p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1" strike="noStrike" spc="-1">
                <a:solidFill>
                  <a:srgbClr val="C9211E"/>
                </a:solidFill>
                <a:highlight>
                  <a:srgbClr val="FFFF00"/>
                </a:highlight>
                <a:latin typeface="Arial"/>
                <a:ea typeface="DejaVu Sans"/>
              </a:rPr>
              <a:t>WADY:</a:t>
            </a:r>
            <a:endParaRPr lang="pl-PL" sz="1800" b="0" strike="noStrike" spc="-1">
              <a:latin typeface="Arial"/>
            </a:endParaRPr>
          </a:p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600" b="1" strike="noStrike" spc="-1">
                <a:solidFill>
                  <a:srgbClr val="C9211E"/>
                </a:solidFill>
                <a:highlight>
                  <a:srgbClr val="FFFF00"/>
                </a:highlight>
                <a:latin typeface="Arial"/>
                <a:ea typeface="DejaVu Sans"/>
              </a:rPr>
              <a:t>hałas</a:t>
            </a:r>
            <a:endParaRPr lang="pl-PL" sz="1600" b="0" strike="noStrike" spc="-1">
              <a:latin typeface="Arial"/>
            </a:endParaRPr>
          </a:p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600" b="1" strike="noStrike" spc="-1">
                <a:solidFill>
                  <a:srgbClr val="C9211E"/>
                </a:solidFill>
                <a:highlight>
                  <a:srgbClr val="FFFF00"/>
                </a:highlight>
                <a:latin typeface="Arial"/>
                <a:ea typeface="DejaVu Sans"/>
              </a:rPr>
              <a:t>ingerencja w krajobraz</a:t>
            </a:r>
            <a:endParaRPr lang="pl-PL" sz="1600" b="0" strike="noStrike" spc="-1">
              <a:latin typeface="Arial"/>
            </a:endParaRPr>
          </a:p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600" b="1" strike="noStrike" spc="-1">
                <a:solidFill>
                  <a:srgbClr val="C9211E"/>
                </a:solidFill>
                <a:highlight>
                  <a:srgbClr val="FFFF00"/>
                </a:highlight>
                <a:latin typeface="Arial"/>
                <a:ea typeface="DejaVu Sans"/>
              </a:rPr>
              <a:t>zależność od pogody</a:t>
            </a:r>
            <a:endParaRPr lang="pl-PL" sz="1600" b="0" strike="noStrike" spc="-1">
              <a:latin typeface="Arial"/>
            </a:endParaRPr>
          </a:p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600" b="1" strike="noStrike" spc="-1">
                <a:solidFill>
                  <a:srgbClr val="C9211E"/>
                </a:solidFill>
                <a:highlight>
                  <a:srgbClr val="FFFF00"/>
                </a:highlight>
                <a:latin typeface="Arial"/>
                <a:ea typeface="DejaVu Sans"/>
              </a:rPr>
              <a:t>dość wysoki koszt budowy</a:t>
            </a:r>
            <a:endParaRPr lang="pl-PL" sz="1600" b="0" strike="noStrike" spc="-1">
              <a:latin typeface="Arial"/>
            </a:endParaRPr>
          </a:p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600" b="1" strike="noStrike" spc="-1">
                <a:solidFill>
                  <a:srgbClr val="C9211E"/>
                </a:solidFill>
                <a:highlight>
                  <a:srgbClr val="FFFF00"/>
                </a:highlight>
                <a:latin typeface="Arial"/>
                <a:ea typeface="DejaVu Sans"/>
              </a:rPr>
              <a:t>zakłócanie fal radiowych i telewizyjnych</a:t>
            </a:r>
            <a:endParaRPr lang="pl-PL" sz="1600" b="0" strike="noStrike" spc="-1">
              <a:latin typeface="Arial"/>
            </a:endParaRPr>
          </a:p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600" b="1" strike="noStrike" spc="-1">
                <a:solidFill>
                  <a:srgbClr val="C9211E"/>
                </a:solidFill>
                <a:highlight>
                  <a:srgbClr val="FFFF00"/>
                </a:highlight>
                <a:latin typeface="Arial"/>
                <a:ea typeface="DejaVu Sans"/>
              </a:rPr>
              <a:t>zagrożenie dla ptaków i innych gatunków migrujących</a:t>
            </a:r>
            <a:endParaRPr lang="pl-PL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wheel spokes="1"/>
      </p:transition>
    </mc:Choice>
    <mc:Fallback xmlns="" xmlns:p15="http://schemas.microsoft.com/office/powerpoint/2012/main">
      <p:transition spd="slow" advTm="20000">
        <p:wheel spokes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400" b="1" strike="noStrike" spc="-1">
                <a:solidFill>
                  <a:srgbClr val="000000"/>
                </a:solidFill>
                <a:latin typeface="Arial"/>
                <a:ea typeface="DejaVu Sans"/>
              </a:rPr>
              <a:t>ENERGIA SŁONECZNA</a:t>
            </a:r>
            <a:endParaRPr lang="pl-PL" sz="4400" b="0" strike="noStrike" spc="-1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504000" y="1391400"/>
            <a:ext cx="9069480" cy="427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Arial"/>
                <a:ea typeface="DejaVu Sans"/>
              </a:rPr>
              <a:t>Energię słoneczną można wykorzystywać bezpośrednio do ogrzewania budynków o nowoczesnej konstrukcji. Technologia pozwala także przekształcać energię słoneczną w ciepło lub w energię elektryczną.</a:t>
            </a:r>
            <a:endParaRPr lang="pl-PL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4"/>
              </a:spcBef>
            </a:pPr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wheel spokes="1"/>
      </p:transition>
    </mc:Choice>
    <mc:Fallback xmlns="" xmlns:p15="http://schemas.microsoft.com/office/powerpoint/2012/main">
      <p:transition spd="slow" advTm="20000">
        <p:wheel spokes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504720" y="72000"/>
            <a:ext cx="90687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400" b="1" strike="noStrike" spc="-1">
                <a:solidFill>
                  <a:srgbClr val="000000"/>
                </a:solidFill>
                <a:latin typeface="Arial"/>
                <a:ea typeface="DejaVu Sans"/>
              </a:rPr>
              <a:t>Technologie tradycyjne</a:t>
            </a:r>
            <a:endParaRPr lang="pl-PL" sz="4400" b="0" strike="noStrike" spc="-1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504000" y="1160280"/>
            <a:ext cx="9069480" cy="446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Kolektor słoneczny termiczny-Kolektor termiczny przekształca energię słoneczną w ciepło. W szczelnie zamkniętej instalacji kolektora absorbery wychwytują energię słoneczną i oddają ciepło znajdującej się w niej cieczy. Kolektory te znajdują zastosowanie w instalacjach grzewczych i do produkcji ciepłej wody.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4"/>
              </a:spcBef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4"/>
              </a:spcBef>
            </a:pPr>
            <a:endParaRPr lang="pl-PL" sz="1800" b="0" strike="noStrike" spc="-1">
              <a:latin typeface="Arial"/>
            </a:endParaRPr>
          </a:p>
          <a:p>
            <a:pPr marL="432000" indent="-32148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Kolektor słoneczny fotowoltaiczny-W odróżnieniu od kolektora termicznego, kolektor fotowoltaiczny przekształca energię słoneczną w elektryczną. Wzbudzone przez promieniowanie słoneczne elektrony przemieszczając się produkują elektryczność.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4"/>
              </a:spcBef>
            </a:pPr>
            <a:endParaRPr lang="pl-PL" sz="1800" b="0" strike="noStrike" spc="-1"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3807720" y="2203560"/>
            <a:ext cx="2690640" cy="100908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200" b="0" strike="noStrike" spc="-1">
                <a:solidFill>
                  <a:srgbClr val="FFFFFF"/>
                </a:solidFill>
                <a:latin typeface="Arial"/>
                <a:ea typeface="DejaVu Sans"/>
              </a:rPr>
              <a:t>zdjęcie, źródło: http://fr.wikipedia.org/wiki/Panneau_solaire</a:t>
            </a:r>
            <a:endParaRPr lang="pl-PL" sz="12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4218120" y="4392000"/>
            <a:ext cx="2405880" cy="107748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>
            <a:noAutofit/>
          </a:bodyPr>
          <a:lstStyle/>
          <a:p>
            <a:pPr algn="ctr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zdjęcie, źródło:www.energierenouvelable-direct.com</a:t>
            </a:r>
            <a:endParaRPr lang="pl-PL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wheel spokes="1"/>
      </p:transition>
    </mc:Choice>
    <mc:Fallback xmlns="" xmlns:p15="http://schemas.microsoft.com/office/powerpoint/2012/main">
      <p:transition spd="slow" advTm="20000">
        <p:wheel spokes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504000" y="226080"/>
            <a:ext cx="9068760" cy="94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ZALETY I WADY</a:t>
            </a:r>
            <a:endParaRPr lang="pl-PL" sz="4400" b="0" strike="noStrike" spc="-1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432360" y="1182600"/>
            <a:ext cx="9069480" cy="335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ZALETY:</a:t>
            </a:r>
            <a:endParaRPr lang="pl-PL" sz="22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brak emisji zanieczyszczeń atmosferycznych i gazów cieplarnianych</a:t>
            </a:r>
            <a:endParaRPr lang="pl-PL" sz="18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łatwe utrzymanie/ konserwacja urządzeń  </a:t>
            </a:r>
            <a:endParaRPr lang="pl-PL" sz="18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możliwość wykorzystania w gospodarstwach oddalonych od innych źródeł energii</a:t>
            </a:r>
            <a:endParaRPr lang="pl-PL" sz="18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200" b="1" strike="noStrike" spc="-1">
                <a:solidFill>
                  <a:srgbClr val="000000"/>
                </a:solidFill>
                <a:latin typeface="Arial"/>
                <a:ea typeface="DejaVu Sans"/>
              </a:rPr>
              <a:t>WADY:</a:t>
            </a:r>
            <a:endParaRPr lang="pl-PL" sz="22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ogniwa fotowoltaiczne budowane są z użyciem szkodliwych substancji</a:t>
            </a:r>
            <a:endParaRPr lang="pl-PL" sz="1800" b="0" strike="noStrike" spc="-1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ustawione ogniwa zajmują dużą powierzchnię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14"/>
              </a:spcBef>
            </a:pPr>
            <a:endParaRPr lang="pl-PL" sz="1800" b="0" strike="noStrike" spc="-1">
              <a:latin typeface="Arial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8064000" y="72000"/>
            <a:ext cx="1581840" cy="145764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10080">
            <a:solidFill>
              <a:srgbClr val="FFB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wheel spokes="1"/>
      </p:transition>
    </mc:Choice>
    <mc:Fallback xmlns="" xmlns:p15="http://schemas.microsoft.com/office/powerpoint/2012/main">
      <p:transition spd="slow" advTm="20000">
        <p:wheel spokes="1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725</Words>
  <Application>Microsoft Office PowerPoint</Application>
  <PresentationFormat>Niestandardowy</PresentationFormat>
  <Paragraphs>117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Arial</vt:lpstr>
      <vt:lpstr>DejaVu Sans</vt:lpstr>
      <vt:lpstr>Symbol</vt:lpstr>
      <vt:lpstr>Wingdings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description/>
  <cp:lastModifiedBy>Grazyna Studenna</cp:lastModifiedBy>
  <cp:revision>11</cp:revision>
  <dcterms:created xsi:type="dcterms:W3CDTF">2021-03-04T07:36:17Z</dcterms:created>
  <dcterms:modified xsi:type="dcterms:W3CDTF">2021-04-11T22:50:48Z</dcterms:modified>
  <dc:language>pl-PL</dc:language>
</cp:coreProperties>
</file>