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8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396A3A2-F17C-4F8B-AFB9-69C5573F4FED}" type="datetime1">
              <a:rPr lang="pl-PL" smtClean="0"/>
              <a:t>12.04.2021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FB2356-45F8-4CBB-BBF8-E3F4E0C0F34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68277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DA045-75AB-4DA8-9E73-1430D2416EF6}" type="datetime1">
              <a:rPr lang="pl-PL" smtClean="0"/>
              <a:pPr/>
              <a:t>12.04.2021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900A82-9926-4DBA-8BA5-A22EEB8ACF8E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842341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C900A82-9926-4DBA-8BA5-A22EEB8ACF8E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157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Łącznik prosty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rostokąt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Prostokąt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Trójkąt równoramienny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Prostokąt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Prostokąt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Prostokąt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Trójkąt równoramienny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Trójkąt równoramienny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rtlCol="0"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rtlCol="0"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B6DA05-F764-416D-B1FF-74F7393777FC}" type="datetime1">
              <a:rPr lang="pl-PL" smtClean="0"/>
              <a:pPr/>
              <a:t>12.04.2021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F9102F0-5ACA-4486-A496-E115E82B43CA}" type="datetime1">
              <a:rPr lang="pl-PL" smtClean="0"/>
              <a:pPr/>
              <a:t>12.04.2021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23" name="Tekst — symbol zastępczy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83211A-90F0-4340-B7FA-6B6E840CA359}" type="datetime1">
              <a:rPr lang="pl-PL" smtClean="0"/>
              <a:pPr/>
              <a:t>12.04.2021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pl-PL" sz="8000" noProof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„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pl-PL" sz="8000" noProof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pl-PL" noProof="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rtlCol="0" anchor="b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B6BA808-E787-4B33-B237-DF3797D330A7}" type="datetime1">
              <a:rPr lang="pl-PL" smtClean="0"/>
              <a:pPr/>
              <a:t>12.04.2021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— 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23" name="Tekst — symbol zastępczy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FA66ACB-4E40-476B-9174-6F06F9B9DA85}" type="datetime1">
              <a:rPr lang="pl-PL" noProof="0" smtClean="0"/>
              <a:pPr/>
              <a:t>12.04.2021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pl-PL" sz="8000" noProof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„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pl-PL" sz="8000" noProof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23" name="Tekst — symbol zastępczy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72B1367-79DD-494E-8FD2-F0F4822A4429}" type="datetime1">
              <a:rPr lang="pl-PL" smtClean="0"/>
              <a:pPr/>
              <a:t>12.04.2021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41366-5E94-4241-98C6-4E7D96D01F11}" type="datetime1">
              <a:rPr lang="pl-PL" smtClean="0"/>
              <a:pPr/>
              <a:t>12.04.2021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9333C77-0158-454C-844F-B7AB9BD7DAD4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rtlCol="0" anchor="ctr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13C504E-FCD2-4F94-BCB6-D3060E1CA238}" type="datetime1">
              <a:rPr lang="pl-PL" smtClean="0"/>
              <a:pPr/>
              <a:t>12.04.2021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787E38-436F-42CE-A271-104E1FAD5A5E}" type="datetime1">
              <a:rPr lang="pl-PL" smtClean="0"/>
              <a:pPr/>
              <a:t>12.04.2021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3111DDD-244D-4E23-A677-0A0FD114DE79}" type="datetime1">
              <a:rPr lang="pl-PL" smtClean="0"/>
              <a:pPr/>
              <a:t>12.04.2021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0F3030-AF2C-4EA0-BA23-77CF85EF0E47}" type="datetime1">
              <a:rPr lang="pl-PL" smtClean="0"/>
              <a:pPr/>
              <a:t>12.04.2021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FF9F0C5-380F-41C2-899A-BAC0F0927E16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 rtlCol="0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 rtlCol="0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568FEAC-097A-42F5-8BE7-E39C3787FC56}" type="datetime1">
              <a:rPr lang="pl-PL" smtClean="0"/>
              <a:pPr/>
              <a:t>12.04.2021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F61768-37CA-40FF-BF23-5D69E08D6B4E}" type="datetime1">
              <a:rPr lang="pl-PL" smtClean="0"/>
              <a:pPr/>
              <a:t>12.04.2021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8957B0-9042-4F0F-84E0-CB3BD98DE579}" type="datetime1">
              <a:rPr lang="pl-PL" smtClean="0"/>
              <a:pPr/>
              <a:t>12.04.2021</a:t>
            </a:fld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rtlCol="0" anchor="b">
            <a:normAutofit/>
          </a:bodyPr>
          <a:lstStyle>
            <a:lvl1pPr>
              <a:defRPr sz="20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 rtlCol="0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03C20D8-E3FF-4E38-A2EB-693434BA1129}" type="datetime1">
              <a:rPr lang="pl-PL" smtClean="0"/>
              <a:pPr/>
              <a:t>12.04.2021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9954A3-9DFD-4C44-94BA-B95130A3BA1C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F9B572-4347-4AB9-B57F-7835AEB6C5F7}" type="datetime1">
              <a:rPr lang="pl-PL" smtClean="0"/>
              <a:pPr/>
              <a:t>12.04.2021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Łącznik prosty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Prostokąt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Prostokąt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Trójkąt równoramienny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Prostokąt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Prostokąt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Prostokąt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Trójkąt równoramienny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Trójkąt równoramienny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37DE7-E51E-4FDD-A7CD-4DEC0A628B14}" type="datetime1">
              <a:rPr lang="pl-PL" smtClean="0"/>
              <a:pPr/>
              <a:t>12.04.2021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D57F1E4F-1CFF-5643-939E-217C01CDF56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Prostokąt 30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cxnSp>
        <p:nvCxnSpPr>
          <p:cNvPr id="33" name="Łącznik prosty 32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Prostokąt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Prostokąt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Trójkąt równoramienny 40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Prostokąt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Trójkąt równoramienny 44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Dowolny kształt: Kształt 46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49" name="Trójkąt równoramienny 48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42C1D04-249B-46E2-9FAF-8DF29CC44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 rtlCol="0">
            <a:normAutofit/>
          </a:bodyPr>
          <a:lstStyle/>
          <a:p>
            <a:pPr algn="l"/>
            <a:r>
              <a:rPr lang="pl-PL" sz="6000" dirty="0">
                <a:solidFill>
                  <a:srgbClr val="FFFFFF"/>
                </a:solidFill>
              </a:rPr>
              <a:t>ODNAWIALNE ŹRÓDŁA ENERGII</a:t>
            </a:r>
          </a:p>
        </p:txBody>
      </p:sp>
    </p:spTree>
    <p:extLst>
      <p:ext uri="{BB962C8B-B14F-4D97-AF65-F5344CB8AC3E}">
        <p14:creationId xmlns:p14="http://schemas.microsoft.com/office/powerpoint/2010/main" val="201568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013862F-FB33-4720-8218-419FF8B30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FF0DBE8-8379-45A3-BBC6-CBFD68704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181299"/>
            <a:ext cx="4185623" cy="576262"/>
          </a:xfrm>
        </p:spPr>
        <p:txBody>
          <a:bodyPr/>
          <a:lstStyle/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Biogaz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14779040-7CDA-4870-9216-24B59A2CCA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334" y="2323305"/>
            <a:ext cx="3713679" cy="3305175"/>
          </a:xfrm>
        </p:spPr>
      </p:pic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FA8744F7-A94F-43E7-8752-DE4E8FB1D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75668" y="1208425"/>
            <a:ext cx="4185618" cy="576262"/>
          </a:xfrm>
        </p:spPr>
        <p:txBody>
          <a:bodyPr/>
          <a:lstStyle/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Biopaliwo</a:t>
            </a:r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DA7EF660-D28B-4D90-A3F9-E941C7DED1C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87765" y="2581964"/>
            <a:ext cx="4186237" cy="2787855"/>
          </a:xfrm>
        </p:spPr>
      </p:pic>
    </p:spTree>
    <p:extLst>
      <p:ext uri="{BB962C8B-B14F-4D97-AF65-F5344CB8AC3E}">
        <p14:creationId xmlns:p14="http://schemas.microsoft.com/office/powerpoint/2010/main" val="3607689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CC9466EC-B91C-4E6F-9FA8-11116EB5C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ENERGIA GEOTERMALNA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7C37EE89-6BD3-4A3A-9ABB-1930711E5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Innogy-Regular"/>
              </a:rPr>
              <a:t>Ostatnim odnawialnym źródłem jest geotermia, czyli </a:t>
            </a:r>
            <a:r>
              <a:rPr lang="pl-PL" b="1" i="0" dirty="0">
                <a:solidFill>
                  <a:schemeClr val="accent2">
                    <a:lumMod val="75000"/>
                  </a:schemeClr>
                </a:solidFill>
                <a:effectLst/>
                <a:latin typeface="Innogy-Regular"/>
              </a:rPr>
              <a:t>energia z wnętrza ziemi</a:t>
            </a:r>
            <a:r>
              <a:rPr lang="pl-PL" b="0" i="0" dirty="0">
                <a:solidFill>
                  <a:srgbClr val="000000"/>
                </a:solidFill>
                <a:effectLst/>
                <a:latin typeface="Innogy-Regular"/>
              </a:rPr>
              <a:t>, wykorzystująca ciepło wody i skał znajdujących się pod powierzchnią. Kojarzy się najczęściej, zresztą słusznie, z islandzkimi gejzerami. Energia geotermalna jest jednym z najtrudniej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Innogy-Regular"/>
              </a:rPr>
              <a:t>pozyskiwalnych</a:t>
            </a:r>
            <a:r>
              <a:rPr lang="pl-PL" b="0" i="0" dirty="0">
                <a:solidFill>
                  <a:srgbClr val="000000"/>
                </a:solidFill>
                <a:effectLst/>
                <a:latin typeface="Innogy-Regular"/>
              </a:rPr>
              <a:t> źródeł energii odnawialnej z uwagi na fakt, że złoża znajdują się głęboko pod ziemią (nawet do kilku kilometrów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Innogy-Regular"/>
              </a:rPr>
              <a:t>wgłąb</a:t>
            </a:r>
            <a:r>
              <a:rPr lang="pl-PL" b="0" i="0" dirty="0">
                <a:solidFill>
                  <a:srgbClr val="000000"/>
                </a:solidFill>
                <a:effectLst/>
                <a:latin typeface="Innogy-Regular"/>
              </a:rPr>
              <a:t>). Zasoby pozyskuje się za pomocą odwiertów, z których pobiera się gorącą wodę lub parę wodną, która dalej w elektrowni geotermalnej przekształcana jest na energię do wykorzystania. Geotermia jest wykorzystywana przede wszystkim jako źródło energii cieplnej, jednak możliwe jest również wytwarzanie energii elektrycznej.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8558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A4A40F4-23BB-47CE-8EF5-971FEC796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01130C7A-F2E3-4714-A2BE-AF04B90F96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5504" y="518028"/>
            <a:ext cx="4400164" cy="3168117"/>
          </a:xfr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4ED3092B-A4D9-47ED-9CAB-7121E147B6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22594" y="3899900"/>
            <a:ext cx="5163814" cy="2898983"/>
          </a:xfrm>
        </p:spPr>
      </p:pic>
    </p:spTree>
    <p:extLst>
      <p:ext uri="{BB962C8B-B14F-4D97-AF65-F5344CB8AC3E}">
        <p14:creationId xmlns:p14="http://schemas.microsoft.com/office/powerpoint/2010/main" val="2667741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F296E48-3FBD-43FE-9DCD-B292673C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D4E44DB-630A-44F1-8B75-C7C7016EB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chemeClr val="accent2">
                    <a:lumMod val="75000"/>
                  </a:schemeClr>
                </a:solidFill>
                <a:effectLst/>
                <a:latin typeface="Innogy-Regular"/>
              </a:rPr>
              <a:t>Wszystkie odnawialne źródła łączy to, że w czasie generowania i produkcji energii nie są emitowane do atmosfery żadne szkodliwe substancje, ich wykorzystanie nie wpływa więc na zmiany klimatu i efekt cieplarniany. Wszystkie też należą do tzw. „zielonej energii”, co oznacza, że są naturalne, z reguły łatwo dostępne (choć zależy to od rodzaju źródła) i tanie, jeśli wypracuje się odpowiednie sposoby ich pozyskiwania.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02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2A6C059-6EED-4EFB-8E58-417973361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0045E8A-432F-4D3E-B7AF-786B5F930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pl-PL" dirty="0"/>
              <a:t>Źródła: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Google grafika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Wikipedia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https://www.innogy.pl/</a:t>
            </a:r>
          </a:p>
        </p:txBody>
      </p:sp>
    </p:spTree>
    <p:extLst>
      <p:ext uri="{BB962C8B-B14F-4D97-AF65-F5344CB8AC3E}">
        <p14:creationId xmlns:p14="http://schemas.microsoft.com/office/powerpoint/2010/main" val="3325517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8A54907-39BC-49D5-AA17-7FCA5022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to są odnawialne źródła energii?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0FD6BB6E-6FAC-4BE1-8961-9F54F3C43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E2F92E8-B2A7-43C1-BF71-841E9266BC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Są to </a:t>
            </a:r>
            <a:r>
              <a:rPr lang="pl-P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źródła</a:t>
            </a:r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które w przeciwieństwie do nieodnawialnych </a:t>
            </a:r>
            <a:r>
              <a:rPr lang="pl-P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źródeł energii</a:t>
            </a:r>
            <a:r>
              <a:rPr lang="pl-P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są niewyczerpalne i przyjazne środowisku.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73AA649-A5BB-4F1D-A222-6671905C6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Jakie są to energie?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D7F1EEFC-AE12-424A-A64F-5A66934E6C3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/>
              <a:t>Energia słoneczna</a:t>
            </a:r>
          </a:p>
          <a:p>
            <a:r>
              <a:rPr lang="pl-PL" dirty="0"/>
              <a:t>Energia wiatrowa</a:t>
            </a:r>
          </a:p>
          <a:p>
            <a:r>
              <a:rPr lang="pl-PL" dirty="0"/>
              <a:t>Energia wodna</a:t>
            </a:r>
          </a:p>
          <a:p>
            <a:r>
              <a:rPr lang="pl-PL" dirty="0"/>
              <a:t>Energia biomasy</a:t>
            </a:r>
          </a:p>
          <a:p>
            <a:r>
              <a:rPr lang="pl-PL" dirty="0"/>
              <a:t>Energia geotermalna </a:t>
            </a:r>
          </a:p>
        </p:txBody>
      </p:sp>
    </p:spTree>
    <p:extLst>
      <p:ext uri="{BB962C8B-B14F-4D97-AF65-F5344CB8AC3E}">
        <p14:creationId xmlns:p14="http://schemas.microsoft.com/office/powerpoint/2010/main" val="107521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C75A5C4B-116E-4759-8851-2ED1091C3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ENERGIA SŁONECZNA 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FF7AF8B4-1148-4E9A-9332-0704FB8E6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Innogy-Regular"/>
              </a:rPr>
              <a:t>Energia ze słońca może być wykorzystywana na dwa sposoby – do wytwarzania energii elektrycznej lub ciepła. Pierwszego dokonuje się poprzez używanie </a:t>
            </a:r>
            <a:r>
              <a:rPr lang="pl-PL" b="1" i="0" dirty="0">
                <a:solidFill>
                  <a:schemeClr val="accent2">
                    <a:lumMod val="75000"/>
                  </a:schemeClr>
                </a:solidFill>
                <a:effectLst/>
                <a:latin typeface="Innogy-Regular"/>
              </a:rPr>
              <a:t>kolektorów słonecznych</a:t>
            </a:r>
            <a:r>
              <a:rPr lang="pl-PL" b="0" i="0" dirty="0">
                <a:solidFill>
                  <a:srgbClr val="000000"/>
                </a:solidFill>
                <a:effectLst/>
                <a:latin typeface="Innogy-Regular"/>
              </a:rPr>
              <a:t>, które pochłaniają energię słoneczną i w postaci ciepła przekazują ją dalej do instalacji, gdzie przekształcana jest na możliwą do efektywnego wykorzystania. Druga z metod, czyli </a:t>
            </a:r>
            <a:r>
              <a:rPr lang="pl-PL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Innogy-Regular"/>
              </a:rPr>
              <a:t>fotowoltaika</a:t>
            </a:r>
            <a:r>
              <a:rPr lang="pl-PL" b="0" i="0" dirty="0">
                <a:solidFill>
                  <a:srgbClr val="000000"/>
                </a:solidFill>
                <a:effectLst/>
                <a:latin typeface="Innogy-Regular"/>
              </a:rPr>
              <a:t>, polega na instalacji ogniw zbudowanych z materiału półprzewodnikowego (najczęściej krzemu), które pozyskują energię promieniowania słonecznego i przekształcają ją na prąd stały. Czy wiesz, że wystarczyłoby pokrycie panelami fotowoltaicznymi 0,3% powierzchni planety by zaspokoić potrzeby energetyczne ludzi na całym świecie? To mniej więcej teren wielkości Szwecji.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9248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CA49A4-B4F5-4FAD-B20E-86271E4F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2326F5F-5252-48E3-91AD-A56CCE4BE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031" y="1003498"/>
            <a:ext cx="4185623" cy="576262"/>
          </a:xfrm>
        </p:spPr>
        <p:txBody>
          <a:bodyPr/>
          <a:lstStyle/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Kolektory słoneczne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AC19B832-35DC-41E2-97CD-461DC6BDB2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2760" y="2449114"/>
            <a:ext cx="4408164" cy="2479592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E18037D-7E53-4A54-A2DC-7D7042E63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4" y="1003498"/>
            <a:ext cx="4185618" cy="576262"/>
          </a:xfrm>
        </p:spPr>
        <p:txBody>
          <a:bodyPr/>
          <a:lstStyle/>
          <a:p>
            <a:r>
              <a:rPr lang="pl-PL" dirty="0" err="1">
                <a:solidFill>
                  <a:schemeClr val="accent2">
                    <a:lumMod val="75000"/>
                  </a:schemeClr>
                </a:solidFill>
              </a:rPr>
              <a:t>Fotowoltaika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74F6BB30-2CD7-43E4-9E1B-CCCD89E050E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37959" y="2449114"/>
            <a:ext cx="4408164" cy="2479592"/>
          </a:xfrm>
        </p:spPr>
      </p:pic>
    </p:spTree>
    <p:extLst>
      <p:ext uri="{BB962C8B-B14F-4D97-AF65-F5344CB8AC3E}">
        <p14:creationId xmlns:p14="http://schemas.microsoft.com/office/powerpoint/2010/main" val="381350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D10B7EE1-1DE3-44CD-AE87-2061592E4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ENERGIA WIATROWA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880059C2-2308-4BB0-815B-5CDCCE64C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Innogy-Regular"/>
              </a:rPr>
              <a:t>Wykorzystanie </a:t>
            </a:r>
            <a:r>
              <a:rPr lang="pl-PL" b="0" i="0" dirty="0">
                <a:solidFill>
                  <a:srgbClr val="000000"/>
                </a:solidFill>
                <a:effectLst/>
                <a:latin typeface="Innogy-Bold"/>
              </a:rPr>
              <a:t>energii z wiatru</a:t>
            </a:r>
            <a:r>
              <a:rPr lang="pl-PL" b="0" i="0" dirty="0">
                <a:solidFill>
                  <a:srgbClr val="000000"/>
                </a:solidFill>
                <a:effectLst/>
                <a:latin typeface="Innogy-Regular"/>
              </a:rPr>
              <a:t> bazuje na działaniu turbin wiatrowych, które przekształcają energię kinetyczną wiatru w energię elektryczną. Jak to działa? Farmy wiatrowe składają się z pojedynczych turbin. Turbina wiatrowa to 3 główne elementy: wieża, ruchoma gondola i wirnik, czyli konstrukcja łopat, które obracając się generują energię. Wszystko zaś dzięki wiatrowi, który staje się coraz bardziej popularnym odnawialnym źródłem energii, będąc jednocześnie jednym z dwóch najczęściej wykorzystywanych.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16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EFBA85-3C2E-4C90-96DC-C0B7271D5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Farma Wiatraków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7D67312-C8EC-4E38-AADB-347971095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3416" y="2045179"/>
            <a:ext cx="6824504" cy="3881437"/>
          </a:xfrm>
        </p:spPr>
      </p:pic>
    </p:spTree>
    <p:extLst>
      <p:ext uri="{BB962C8B-B14F-4D97-AF65-F5344CB8AC3E}">
        <p14:creationId xmlns:p14="http://schemas.microsoft.com/office/powerpoint/2010/main" val="990142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4AD7E2-5BD6-40B9-A44B-18EE6277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ENERGIA WODNA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62C1D6-9372-4864-A637-89BDB2E72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Innogy-Regular"/>
              </a:rPr>
              <a:t>Woda to kolejna siła i ogromny potencjał energetyczny. </a:t>
            </a:r>
            <a:r>
              <a:rPr lang="pl-PL" b="0" i="0" dirty="0">
                <a:solidFill>
                  <a:srgbClr val="000000"/>
                </a:solidFill>
                <a:effectLst/>
                <a:latin typeface="Innogy-Bold"/>
              </a:rPr>
              <a:t>Energia wodna</a:t>
            </a:r>
            <a:r>
              <a:rPr lang="pl-PL" b="0" i="0" dirty="0">
                <a:solidFill>
                  <a:srgbClr val="000000"/>
                </a:solidFill>
                <a:effectLst/>
                <a:latin typeface="Innogy-Regular"/>
              </a:rPr>
              <a:t> opiera się na wykorzystaniu </a:t>
            </a:r>
            <a:r>
              <a:rPr lang="pl-PL" b="1" i="0" dirty="0">
                <a:solidFill>
                  <a:schemeClr val="accent2">
                    <a:lumMod val="75000"/>
                  </a:schemeClr>
                </a:solidFill>
                <a:effectLst/>
                <a:latin typeface="Innogy-Regular"/>
              </a:rPr>
              <a:t>siły przepływającej wody</a:t>
            </a:r>
            <a:r>
              <a:rPr lang="pl-PL" b="0" i="0" dirty="0">
                <a:solidFill>
                  <a:srgbClr val="000000"/>
                </a:solidFill>
                <a:effectLst/>
                <a:latin typeface="Innogy-Regular"/>
              </a:rPr>
              <a:t>. Poprzez systemy spiętrzeń, zapór, turbin i strumieni generuje się energię kinetyczną z ruchu wody i przekształca się ją w energię elektryczną. Do tej dziedziny zaliczyć należy również </a:t>
            </a:r>
            <a:r>
              <a:rPr lang="pl-PL" b="1" i="0" dirty="0">
                <a:solidFill>
                  <a:schemeClr val="accent2">
                    <a:lumMod val="75000"/>
                  </a:schemeClr>
                </a:solidFill>
                <a:effectLst/>
                <a:latin typeface="Innogy-Bold"/>
              </a:rPr>
              <a:t>energię prądów i pływów</a:t>
            </a:r>
            <a:r>
              <a:rPr lang="pl-PL" b="0" i="0" dirty="0">
                <a:solidFill>
                  <a:srgbClr val="000000"/>
                </a:solidFill>
                <a:effectLst/>
                <a:latin typeface="Innogy-Regular"/>
              </a:rPr>
              <a:t>, która polega na wykorzystaniu regularnych zmian poziomu wody w morzach i oceanach. Te metody stosuje się w specjalnych elektrowniach pływowych, ale jak dotąd nie są one zbyt popularne, w dużej mierze z uwagi na wysokie koszty produkcji takiej energii.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2332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393D26F-A4F7-423B-8EEE-04A418F39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78674EFE-27B6-4A0C-BD35-1A5C096CB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302" y="1069401"/>
            <a:ext cx="4185623" cy="576262"/>
          </a:xfrm>
        </p:spPr>
        <p:txBody>
          <a:bodyPr/>
          <a:lstStyle/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Elektrownia wodna</a:t>
            </a:r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64BA3BC2-79B2-440C-AF6A-D57E4F3D9D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302" y="2406457"/>
            <a:ext cx="4184650" cy="2798324"/>
          </a:xfrm>
        </p:spPr>
      </p:pic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C82ED1F5-0611-4461-8C8D-21E3B6CA4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38268" y="1073482"/>
            <a:ext cx="4185618" cy="576262"/>
          </a:xfrm>
        </p:spPr>
        <p:txBody>
          <a:bodyPr/>
          <a:lstStyle/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Elektrownia pływowa</a:t>
            </a:r>
          </a:p>
        </p:txBody>
      </p:sp>
      <p:pic>
        <p:nvPicPr>
          <p:cNvPr id="15" name="Symbol zastępczy zawartości 14">
            <a:extLst>
              <a:ext uri="{FF2B5EF4-FFF2-40B4-BE49-F238E27FC236}">
                <a16:creationId xmlns:a16="http://schemas.microsoft.com/office/drawing/2014/main" id="{8FCB5B40-B674-45C5-B415-D4EBCFEF958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77598" y="2406457"/>
            <a:ext cx="3108903" cy="3393146"/>
          </a:xfrm>
        </p:spPr>
      </p:pic>
    </p:spTree>
    <p:extLst>
      <p:ext uri="{BB962C8B-B14F-4D97-AF65-F5344CB8AC3E}">
        <p14:creationId xmlns:p14="http://schemas.microsoft.com/office/powerpoint/2010/main" val="156328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2CA63A-CBAF-4801-8D7A-AF44CB275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ENERGIA BIOMASY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CD30101-F05C-42A4-8D3E-68D77FF13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Innogy-Regular"/>
              </a:rPr>
              <a:t>Do wytwarzania energii OZE mogą też służyć wszelkie substancje pochodzenia zwierzęcego i roślinnego, które podlegają procesowi biodegradacji. To tzw. </a:t>
            </a:r>
            <a:r>
              <a:rPr lang="pl-PL" b="1" i="0" dirty="0">
                <a:solidFill>
                  <a:schemeClr val="accent2">
                    <a:lumMod val="75000"/>
                  </a:schemeClr>
                </a:solidFill>
                <a:effectLst/>
                <a:latin typeface="Innogy-Bold"/>
              </a:rPr>
              <a:t>biomasa</a:t>
            </a:r>
            <a:r>
              <a:rPr lang="pl-PL" b="0" i="0" dirty="0">
                <a:solidFill>
                  <a:srgbClr val="000000"/>
                </a:solidFill>
                <a:effectLst/>
                <a:latin typeface="Innogy-Regular"/>
              </a:rPr>
              <a:t>. Tutaj kluczowy jest proces fotosyntezy i przekształcenie w procesie spalania energii słonecznej na taką do efektywnego wykorzystania. Są różne rodzaje biomasy: </a:t>
            </a:r>
            <a:r>
              <a:rPr lang="pl-PL" b="1" i="0" dirty="0">
                <a:solidFill>
                  <a:schemeClr val="accent2">
                    <a:lumMod val="75000"/>
                  </a:schemeClr>
                </a:solidFill>
                <a:effectLst/>
                <a:latin typeface="Innogy-Regular"/>
              </a:rPr>
              <a:t>stała</a:t>
            </a:r>
            <a:r>
              <a:rPr lang="pl-PL" b="0" i="0" dirty="0">
                <a:solidFill>
                  <a:srgbClr val="000000"/>
                </a:solidFill>
                <a:effectLst/>
                <a:latin typeface="Innogy-Regular"/>
              </a:rPr>
              <a:t> (np. drewno, rośliny), </a:t>
            </a:r>
            <a:r>
              <a:rPr lang="pl-PL" b="1" i="0" dirty="0">
                <a:solidFill>
                  <a:schemeClr val="accent2">
                    <a:lumMod val="75000"/>
                  </a:schemeClr>
                </a:solidFill>
                <a:effectLst/>
                <a:latin typeface="Innogy-Regular"/>
              </a:rPr>
              <a:t>ciekła</a:t>
            </a:r>
            <a:r>
              <a:rPr lang="pl-PL" b="0" i="0" dirty="0">
                <a:solidFill>
                  <a:srgbClr val="000000"/>
                </a:solidFill>
                <a:effectLst/>
                <a:latin typeface="Innogy-Regular"/>
              </a:rPr>
              <a:t> (tzw. biopaliwa, np. z rzepaku) i </a:t>
            </a:r>
            <a:r>
              <a:rPr lang="pl-PL" b="1" i="0" dirty="0">
                <a:solidFill>
                  <a:schemeClr val="accent2">
                    <a:lumMod val="75000"/>
                  </a:schemeClr>
                </a:solidFill>
                <a:effectLst/>
                <a:latin typeface="Innogy-Regular"/>
              </a:rPr>
              <a:t>gazowa</a:t>
            </a:r>
            <a:r>
              <a:rPr lang="pl-PL" b="0" i="0" dirty="0">
                <a:solidFill>
                  <a:srgbClr val="000000"/>
                </a:solidFill>
                <a:effectLst/>
                <a:latin typeface="Innogy-Regular"/>
              </a:rPr>
              <a:t> (tzw. biogaz). Popularniejszym zastosowaniem biomasy jest produkcja ciepła, jednak w ostatnim czasie coraz więcej energii generowane jest również w celach elektrycznych.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7375436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233_TF89119559.potx" id="{1E3872F3-ACF8-4F62-BDA3-7AF0783DB3BF}" vid="{D4442C5E-0DED-48BB-B45B-88834C402B07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AEF1282-A6E9-4912-8AB9-8ED69BF709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04B51-1D33-4F14-BBD7-79D7D27E2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24F515-356D-4532-BE08-F6D7771916F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Projekt Faseta</Template>
  <TotalTime>23</TotalTime>
  <Words>384</Words>
  <Application>Microsoft Office PowerPoint</Application>
  <PresentationFormat>Panoramiczny</PresentationFormat>
  <Paragraphs>33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3" baseType="lpstr">
      <vt:lpstr>Arial</vt:lpstr>
      <vt:lpstr>Arial</vt:lpstr>
      <vt:lpstr>Calibri</vt:lpstr>
      <vt:lpstr>Innogy-Bold</vt:lpstr>
      <vt:lpstr>Innogy-Regular</vt:lpstr>
      <vt:lpstr>Trebuchet MS</vt:lpstr>
      <vt:lpstr>Wingdings</vt:lpstr>
      <vt:lpstr>Wingdings 3</vt:lpstr>
      <vt:lpstr>Faseta</vt:lpstr>
      <vt:lpstr>ODNAWIALNE ŹRÓDŁA ENERGII</vt:lpstr>
      <vt:lpstr>Co to są odnawialne źródła energii?</vt:lpstr>
      <vt:lpstr>ENERGIA SŁONECZNA </vt:lpstr>
      <vt:lpstr>Prezentacja programu PowerPoint</vt:lpstr>
      <vt:lpstr>ENERGIA WIATROWA</vt:lpstr>
      <vt:lpstr>Farma Wiatraków</vt:lpstr>
      <vt:lpstr>ENERGIA WODNA</vt:lpstr>
      <vt:lpstr>Prezentacja programu PowerPoint</vt:lpstr>
      <vt:lpstr>ENERGIA BIOMASY</vt:lpstr>
      <vt:lpstr>Prezentacja programu PowerPoint</vt:lpstr>
      <vt:lpstr>ENERGIA GEOTERMALNA</vt:lpstr>
      <vt:lpstr>Prezentacja programu PowerPoint</vt:lpstr>
      <vt:lpstr>Prezentacja programu PowerPoint</vt:lpstr>
      <vt:lpstr>DZIĘKUJĘ ZA UWAGĘ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ODNAWIALNE ŹRÓDŁA ENERGII</dc:title>
  <cp:lastModifiedBy>Grazyna Studenna</cp:lastModifiedBy>
  <cp:revision>4</cp:revision>
  <dcterms:created xsi:type="dcterms:W3CDTF">2021-03-07T10:42:08Z</dcterms:created>
  <dcterms:modified xsi:type="dcterms:W3CDTF">2021-04-11T22:52:35Z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