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6" r:id="rId4"/>
    <p:sldId id="257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ze.pl/UserFiles/File/Pakiety/7.6/Prezentacja%20dla%20szkol.pdf" TargetMode="External"/><Relationship Id="rId2" Type="http://schemas.openxmlformats.org/officeDocument/2006/relationships/hyperlink" Target="http://portalrsi.it.kielce.pl/pl/top/czym_jest_oz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search?q=energia+wiatru+wikipedia&amp;safe=active&amp;sxsrf=ALeKk019Awon8ln-n-11RK9jIqA91-6Lww:1616785670395&amp;source=lnms&amp;tbm=isch&amp;sa=X&amp;ved=2ahUKEwiO6778087vAhXkpIsKHUUwBsEQ_AUoAXoECAEQAw&amp;biw=1366&amp;bih=657#imgrc=uXb5YbNdU7Ch-M" TargetMode="External"/><Relationship Id="rId5" Type="http://schemas.openxmlformats.org/officeDocument/2006/relationships/hyperlink" Target="https://www.google.com/search?q=oze&amp;safe=active&amp;sxsrf=ALeKk00UMjSzTW7lYYk5_nPofCWf16jcyA:1616785179288&amp;source=lnms&amp;tbm=isch&amp;sa=X&amp;ved=2ahUKEwj_8qeS0s7vAhXLAxAIHYRoB2EQ_AUoAnoECAEQBA&amp;biw=1366&amp;bih=657#imgrc=Kqxttcl9iMAHpM" TargetMode="External"/><Relationship Id="rId4" Type="http://schemas.openxmlformats.org/officeDocument/2006/relationships/hyperlink" Target="https://www.google.com/search?q=skond+wzio%C5%82+si%C4%99+skr%C3%B3t+OZE&amp;safe=active&amp;sxsrf=ALeKk02uBbW21IUH_itBw2mZt3i_uxD_iQ:1616782015654&amp;ei=vyJeYKK6J-yWjgbtvKyADw&amp;oq=skon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C8FD45-36C5-4FC1-8AE5-62C3120EA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26" y="4986642"/>
            <a:ext cx="11088756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9600" dirty="0"/>
              <a:t>OZE</a:t>
            </a:r>
            <a:br>
              <a:rPr lang="pl-PL" sz="9600" dirty="0"/>
            </a:br>
            <a:r>
              <a:rPr lang="pl-PL" sz="9600" dirty="0"/>
              <a:t>ODNAWIALNE Źródła Energii</a:t>
            </a:r>
          </a:p>
        </p:txBody>
      </p:sp>
      <p:pic>
        <p:nvPicPr>
          <p:cNvPr id="1026" name="Picture 2" descr="Systemy wsparcia produkcji energii elektrycznej z OZE | Małopolska w  zdrowej atmosferze">
            <a:extLst>
              <a:ext uri="{FF2B5EF4-FFF2-40B4-BE49-F238E27FC236}">
                <a16:creationId xmlns:a16="http://schemas.microsoft.com/office/drawing/2014/main" id="{683A5BC9-B4B0-42EE-9457-E3F7EBF5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77" y="-83285"/>
            <a:ext cx="6294280" cy="46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dnawialne źródła energii - PODR">
            <a:extLst>
              <a:ext uri="{FF2B5EF4-FFF2-40B4-BE49-F238E27FC236}">
                <a16:creationId xmlns:a16="http://schemas.microsoft.com/office/drawing/2014/main" id="{8D41D864-A3C8-486E-8DB0-87CAAC583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64"/>
            <a:ext cx="5937477" cy="470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4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F103DC2-6112-474A-8787-01E94ED5785B}"/>
              </a:ext>
            </a:extLst>
          </p:cNvPr>
          <p:cNvSpPr/>
          <p:nvPr/>
        </p:nvSpPr>
        <p:spPr>
          <a:xfrm>
            <a:off x="3860799" y="3309258"/>
            <a:ext cx="4513943" cy="1243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4EC40F7-59DC-403D-8D67-B9F0FC816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197599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pl-PL" sz="6000" dirty="0"/>
              <a:t>Energia wiatru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CA630B-0338-44A6-89AF-D942EF5E5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00939"/>
            <a:ext cx="12192000" cy="2657061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Energia wiatru –energia kinetyczna przemieszczających się mas powietrza, zaliczana do odnawialnych źródeł energii. Jest przekształcana w energię elektryczną za pomocą turbin wiatrowych , jak również wykorzystywana jako energia mechaniczna w wiatrakach i pompach wiatrowych, oraz jako źródło napędu w jacht żaglowych. </a:t>
            </a:r>
          </a:p>
        </p:txBody>
      </p:sp>
      <p:pic>
        <p:nvPicPr>
          <p:cNvPr id="9218" name="Picture 2" descr="W Europie przybywa energii wiatrowej – EURACTIV.pl">
            <a:extLst>
              <a:ext uri="{FF2B5EF4-FFF2-40B4-BE49-F238E27FC236}">
                <a16:creationId xmlns:a16="http://schemas.microsoft.com/office/drawing/2014/main" id="{DCB1A064-243F-422F-B4A9-F1E5558AB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5286"/>
            <a:ext cx="7620000" cy="33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3177AA8B-067D-469F-88B6-D0704CFA8E0F}"/>
              </a:ext>
            </a:extLst>
          </p:cNvPr>
          <p:cNvSpPr/>
          <p:nvPr/>
        </p:nvSpPr>
        <p:spPr>
          <a:xfrm>
            <a:off x="5989984" y="1494971"/>
            <a:ext cx="5181600" cy="52541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070C983-3213-4463-83ED-0D07489B0CBD}"/>
              </a:ext>
            </a:extLst>
          </p:cNvPr>
          <p:cNvSpPr/>
          <p:nvPr/>
        </p:nvSpPr>
        <p:spPr>
          <a:xfrm>
            <a:off x="3594100" y="558800"/>
            <a:ext cx="4470400" cy="9361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5CDE128-D78A-4307-9A15-DE39334D8FFE}"/>
              </a:ext>
            </a:extLst>
          </p:cNvPr>
          <p:cNvSpPr/>
          <p:nvPr/>
        </p:nvSpPr>
        <p:spPr>
          <a:xfrm>
            <a:off x="464457" y="1494971"/>
            <a:ext cx="5273734" cy="52541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D9A49B-74E4-491C-9056-E42669D1E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1261" y="414641"/>
            <a:ext cx="7772400" cy="1463040"/>
          </a:xfrm>
        </p:spPr>
        <p:txBody>
          <a:bodyPr/>
          <a:lstStyle/>
          <a:p>
            <a:pPr algn="ctr"/>
            <a:r>
              <a:rPr lang="pl-PL" dirty="0"/>
              <a:t>ZALETY I WADY OZE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00FFFA0-FF61-4A40-9EA5-771B51C86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356" y="2540001"/>
            <a:ext cx="5088835" cy="3105424"/>
          </a:xfrm>
        </p:spPr>
        <p:txBody>
          <a:bodyPr>
            <a:noAutofit/>
          </a:bodyPr>
          <a:lstStyle/>
          <a:p>
            <a:r>
              <a:rPr lang="pl-PL" sz="2800" dirty="0"/>
              <a:t>ZALETY: </a:t>
            </a:r>
          </a:p>
          <a:p>
            <a:r>
              <a:rPr lang="pl-PL" sz="2800" dirty="0"/>
              <a:t>- nie zanieczyszczają środowiska (brak odpadów oraz emisji gazów);</a:t>
            </a:r>
          </a:p>
          <a:p>
            <a:r>
              <a:rPr lang="pl-PL" sz="2800" dirty="0"/>
              <a:t>- długi czas działania instalacji; </a:t>
            </a:r>
          </a:p>
          <a:p>
            <a:r>
              <a:rPr lang="pl-PL" sz="2800" dirty="0"/>
              <a:t>- utylizacja niektórych odpadów</a:t>
            </a:r>
            <a:br>
              <a:rPr lang="pl-PL" sz="2800" dirty="0"/>
            </a:br>
            <a:r>
              <a:rPr lang="pl-PL" sz="2800" dirty="0"/>
              <a:t>i ścieków</a:t>
            </a:r>
          </a:p>
          <a:p>
            <a:r>
              <a:rPr lang="pl-PL" sz="2800" dirty="0"/>
              <a:t>- możliwość wykorzystania</a:t>
            </a:r>
            <a:br>
              <a:rPr lang="pl-PL" sz="2800" dirty="0"/>
            </a:br>
            <a:r>
              <a:rPr lang="pl-PL" sz="2800" dirty="0"/>
              <a:t>w gospodarstwach oddalonych od innych źródeł energii.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9B0851D-62CB-4C2C-9153-8245D212C5F6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B06DD70-6EF4-4F56-A5D3-0AEECB473294}"/>
              </a:ext>
            </a:extLst>
          </p:cNvPr>
          <p:cNvSpPr txBox="1"/>
          <p:nvPr/>
        </p:nvSpPr>
        <p:spPr>
          <a:xfrm>
            <a:off x="5989984" y="1906248"/>
            <a:ext cx="518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WADY:</a:t>
            </a:r>
          </a:p>
          <a:p>
            <a:r>
              <a:rPr lang="pl-PL" sz="2800" dirty="0"/>
              <a:t>- wysokie koszty instalacji; </a:t>
            </a:r>
          </a:p>
          <a:p>
            <a:r>
              <a:rPr lang="pl-PL" sz="2800" dirty="0"/>
              <a:t>- nie wszędzie dostępne;</a:t>
            </a:r>
          </a:p>
          <a:p>
            <a:r>
              <a:rPr lang="pl-PL" sz="2800" dirty="0"/>
              <a:t>- jałowienie gleb poprzez konieczności prowadzenia upraw monokulturowych; </a:t>
            </a:r>
          </a:p>
          <a:p>
            <a:r>
              <a:rPr lang="pl-PL" sz="2800" dirty="0"/>
              <a:t>- ingerencja w krajobraz;</a:t>
            </a:r>
          </a:p>
          <a:p>
            <a:r>
              <a:rPr lang="pl-PL" sz="2800" dirty="0"/>
              <a:t>- zależność od pogody.</a:t>
            </a:r>
          </a:p>
        </p:txBody>
      </p:sp>
    </p:spTree>
    <p:extLst>
      <p:ext uri="{BB962C8B-B14F-4D97-AF65-F5344CB8AC3E}">
        <p14:creationId xmlns:p14="http://schemas.microsoft.com/office/powerpoint/2010/main" val="7977799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08030D-4375-4BC8-B3DA-25E72D368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8765" y="4770934"/>
            <a:ext cx="7772400" cy="1463040"/>
          </a:xfrm>
        </p:spPr>
        <p:txBody>
          <a:bodyPr/>
          <a:lstStyle/>
          <a:p>
            <a:pPr algn="ctr"/>
            <a:r>
              <a:rPr lang="pl-PL" dirty="0" err="1"/>
              <a:t>DZIĘKUJę</a:t>
            </a:r>
            <a:r>
              <a:rPr lang="pl-PL" dirty="0"/>
              <a:t> ZA UWAGĘ</a:t>
            </a:r>
            <a:br>
              <a:rPr lang="pl-PL" dirty="0"/>
            </a:br>
            <a:endParaRPr lang="pl-PL" dirty="0"/>
          </a:p>
        </p:txBody>
      </p:sp>
      <p:pic>
        <p:nvPicPr>
          <p:cNvPr id="10242" name="Picture 2" descr="Alternatywne Odnawialne Źródła Energii (OZE) - rodzaje, zalety i wady">
            <a:extLst>
              <a:ext uri="{FF2B5EF4-FFF2-40B4-BE49-F238E27FC236}">
                <a16:creationId xmlns:a16="http://schemas.microsoft.com/office/drawing/2014/main" id="{F2C7EB66-C821-4B12-8707-2D5099BC5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44" y="0"/>
            <a:ext cx="6917633" cy="460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3318EB8-D91D-423D-91FC-0290C475FFD7}"/>
              </a:ext>
            </a:extLst>
          </p:cNvPr>
          <p:cNvSpPr/>
          <p:nvPr/>
        </p:nvSpPr>
        <p:spPr>
          <a:xfrm>
            <a:off x="4356100" y="3098800"/>
            <a:ext cx="3327400" cy="1206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246E14-7D56-4C28-AF53-2A8D5A28B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006917"/>
            <a:ext cx="7772400" cy="1463040"/>
          </a:xfrm>
        </p:spPr>
        <p:txBody>
          <a:bodyPr/>
          <a:lstStyle/>
          <a:p>
            <a:pPr algn="ctr"/>
            <a:r>
              <a:rPr lang="pl-PL" dirty="0" err="1"/>
              <a:t>BIbLIOGRAFIA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8BBEACF-360A-4EAA-8C2D-61183A163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11809"/>
            <a:ext cx="12192000" cy="2450991"/>
          </a:xfrm>
        </p:spPr>
        <p:txBody>
          <a:bodyPr>
            <a:normAutofit/>
          </a:bodyPr>
          <a:lstStyle/>
          <a:p>
            <a:r>
              <a:rPr lang="pl-PL" sz="1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http://portalrsi.it.kielce.pl/pl/top/czym_jest_oze</a:t>
            </a:r>
            <a:r>
              <a:rPr lang="pl-PL" sz="1200" dirty="0">
                <a:solidFill>
                  <a:schemeClr val="tx1"/>
                </a:solidFill>
              </a:rPr>
              <a:t>?</a:t>
            </a:r>
          </a:p>
          <a:p>
            <a:r>
              <a:rPr lang="pl-PL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http://www.praze.pl/UserFiles/File/Pakiety/7.6/Prezentacja%20dla%20szkol.pdf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https://www.google.com/search?q=skond+wzio%C5%82+si%C4%99+skr%C3%B3t+OZE&amp;safe=active&amp;sxsrf=ALeKk02uBbW21IUH_itBw2mZt3i_uxD_iQ%3A1616782015654&amp;ei=vyJeYKK6J-yWjgbtvKyADw&amp;oq=skond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https://www.google.com/search?q=oze&amp;safe=active&amp;sxsrf=ALeKk00UMjSzTW7lYYk5_nPofCWf16jcyA:1616785179288&amp;source=lnms&amp;tbm=isch&amp;sa=X&amp;ved=2ahUKEwj_8qeS0s7vAhXLAxAIHYRoB2EQ_AUoAnoECAEQBA&amp;biw=1366&amp;bih=657#imgrc=Kqxttcl9iMAHpM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pl-PL" sz="12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https://www.google.com/search?q=energia+wiatru+wikipedia&amp;safe=active&amp;sxsrf=ALeKk019Awon8ln-n-11RK9jIqA91-6Lww:1616785670395&amp;source=lnms&amp;tbm=isch&amp;sa=X&amp;ved=2ahUKEwiO6778087vAhXkpIsKHUUwBsEQ_AUoAXoECAEQAw&amp;biw=1366&amp;bih=657#imgrc=uXb5YbNdU7Ch-M</a:t>
            </a:r>
            <a:endParaRPr lang="pl-PL" sz="1200" dirty="0">
              <a:solidFill>
                <a:schemeClr val="tx1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74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A925BF-68E9-4731-A9C1-35CE7E0F4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383" y="4573988"/>
            <a:ext cx="6515100" cy="501849"/>
          </a:xfrm>
        </p:spPr>
        <p:txBody>
          <a:bodyPr>
            <a:normAutofit fontScale="90000"/>
          </a:bodyPr>
          <a:lstStyle/>
          <a:p>
            <a:r>
              <a:rPr lang="pl-PL" dirty="0"/>
              <a:t>ENERGIE ODNAWIALNE TO…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F810711-C4AA-4402-91C9-6E3E5EE5E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759" y="5059730"/>
            <a:ext cx="10752482" cy="1732467"/>
          </a:xfrm>
        </p:spPr>
        <p:txBody>
          <a:bodyPr>
            <a:noAutofit/>
          </a:bodyPr>
          <a:lstStyle/>
          <a:p>
            <a:pPr algn="ctr"/>
            <a:r>
              <a:rPr lang="pl-PL" sz="4000" dirty="0"/>
              <a:t>takie, których źródła są niewyczerpalne i których eksploatacja powoduje możliwie najmniej szkód</a:t>
            </a:r>
            <a:br>
              <a:rPr lang="pl-PL" sz="4000" dirty="0"/>
            </a:br>
            <a:r>
              <a:rPr lang="pl-PL" sz="4000" dirty="0"/>
              <a:t>w środowisku.</a:t>
            </a:r>
          </a:p>
        </p:txBody>
      </p:sp>
      <p:pic>
        <p:nvPicPr>
          <p:cNvPr id="2050" name="Picture 2" descr="o OZE odnawialne źródła energii - MMA Pracownia Architektury">
            <a:extLst>
              <a:ext uri="{FF2B5EF4-FFF2-40B4-BE49-F238E27FC236}">
                <a16:creationId xmlns:a16="http://schemas.microsoft.com/office/drawing/2014/main" id="{A37D9788-C3A6-4C9F-AFF2-CFC40A70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91" y="-220499"/>
            <a:ext cx="4320209" cy="47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 warto wiedzieć o OZE? - Wszystko o emisjach">
            <a:extLst>
              <a:ext uri="{FF2B5EF4-FFF2-40B4-BE49-F238E27FC236}">
                <a16:creationId xmlns:a16="http://schemas.microsoft.com/office/drawing/2014/main" id="{F7E541A9-C00E-4272-BFCA-C79B0B05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1791" cy="45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1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5FA5854D-792F-469C-BB5B-119968EE3B00}"/>
              </a:ext>
            </a:extLst>
          </p:cNvPr>
          <p:cNvSpPr/>
          <p:nvPr/>
        </p:nvSpPr>
        <p:spPr>
          <a:xfrm>
            <a:off x="0" y="3429000"/>
            <a:ext cx="12192000" cy="1155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195746C-5DB4-4AFB-B31B-F7E4A9BCFFCB}"/>
              </a:ext>
            </a:extLst>
          </p:cNvPr>
          <p:cNvSpPr/>
          <p:nvPr/>
        </p:nvSpPr>
        <p:spPr>
          <a:xfrm>
            <a:off x="1930400" y="1079500"/>
            <a:ext cx="8585200" cy="17856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144AE1-BAAA-4D62-BECD-3766C3009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1402080"/>
            <a:ext cx="9067800" cy="1463040"/>
          </a:xfrm>
        </p:spPr>
        <p:txBody>
          <a:bodyPr/>
          <a:lstStyle/>
          <a:p>
            <a:r>
              <a:rPr lang="pl-PL" b="1" dirty="0"/>
              <a:t>DLACZEGO Energia Odnawialna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3829A12-BC74-49D4-902E-C0EEF4C4B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1999" cy="3429000"/>
          </a:xfrm>
        </p:spPr>
        <p:txBody>
          <a:bodyPr>
            <a:normAutofit lnSpcReduction="10000"/>
          </a:bodyPr>
          <a:lstStyle/>
          <a:p>
            <a:r>
              <a:rPr lang="pl-PL" sz="2800" dirty="0"/>
              <a:t>Przyczyny zainteresowania odnawialnymi źródłami energii: </a:t>
            </a:r>
          </a:p>
          <a:p>
            <a:r>
              <a:rPr lang="pl-PL" sz="2800" dirty="0"/>
              <a:t>- powszechny dostęp, oraz bezgraniczne zasoby; </a:t>
            </a:r>
          </a:p>
          <a:p>
            <a:r>
              <a:rPr lang="pl-PL" sz="2800" dirty="0"/>
              <a:t>- znacznie mniejsza ingerencja w środowisko w porównaniu z tradycyjnymi źródłami energii; </a:t>
            </a:r>
          </a:p>
          <a:p>
            <a:r>
              <a:rPr lang="pl-PL" sz="2800" dirty="0"/>
              <a:t>- alternatywa dla energii powstającej na skutek spalania paliw kopalnych; </a:t>
            </a:r>
            <a:br>
              <a:rPr lang="pl-PL" sz="2800" dirty="0"/>
            </a:br>
            <a:r>
              <a:rPr lang="pl-PL" sz="2800" dirty="0"/>
              <a:t>- redukcja zanieczyszczeń; </a:t>
            </a:r>
          </a:p>
          <a:p>
            <a:r>
              <a:rPr lang="pl-PL" sz="2800" dirty="0"/>
              <a:t>- niezależność energetyczna państw; </a:t>
            </a:r>
          </a:p>
          <a:p>
            <a:r>
              <a:rPr lang="pl-PL" sz="2800" dirty="0"/>
              <a:t>- dostęp do elektryczności na terenach, gdzie nie ma innych źródeł energii. </a:t>
            </a:r>
          </a:p>
        </p:txBody>
      </p:sp>
    </p:spTree>
    <p:extLst>
      <p:ext uri="{BB962C8B-B14F-4D97-AF65-F5344CB8AC3E}">
        <p14:creationId xmlns:p14="http://schemas.microsoft.com/office/powerpoint/2010/main" val="23029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7ACF251-5842-4611-BE01-062D5550CC20}"/>
              </a:ext>
            </a:extLst>
          </p:cNvPr>
          <p:cNvSpPr/>
          <p:nvPr/>
        </p:nvSpPr>
        <p:spPr>
          <a:xfrm>
            <a:off x="6096000" y="749300"/>
            <a:ext cx="5771322" cy="5626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63A998-B4E4-41DD-BECD-9C47A9CAD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5261" y="749300"/>
            <a:ext cx="7772400" cy="1463040"/>
          </a:xfrm>
        </p:spPr>
        <p:txBody>
          <a:bodyPr/>
          <a:lstStyle/>
          <a:p>
            <a:pPr algn="ctr"/>
            <a:r>
              <a:rPr lang="pl-PL" dirty="0"/>
              <a:t>Co to jest OZE?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CB901E-755B-4581-98DC-E4D3E6BE1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5700" y="1917700"/>
            <a:ext cx="5346700" cy="44577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2800" dirty="0"/>
              <a:t>Odnawialne źródła energii (OZE) to naturalne, powtarzające się procesy przyrodnicze dostarczające energii będącej alternatywą dla tradycyjnych, pierwotnych i nieodnawialnych jej nośników – paliw kopalnych. </a:t>
            </a:r>
            <a:br>
              <a:rPr lang="pl-PL" sz="2800" dirty="0"/>
            </a:br>
            <a:r>
              <a:rPr lang="pl-PL" sz="2800" dirty="0"/>
              <a:t>Zaliczamy do nich:</a:t>
            </a:r>
          </a:p>
          <a:p>
            <a:pPr algn="ctr"/>
            <a:r>
              <a:rPr lang="pl-PL" sz="3200" dirty="0"/>
              <a:t>energię wodną;</a:t>
            </a:r>
          </a:p>
          <a:p>
            <a:pPr algn="ctr"/>
            <a:r>
              <a:rPr lang="pl-PL" sz="3200" dirty="0"/>
              <a:t>energię wiatru;</a:t>
            </a:r>
          </a:p>
          <a:p>
            <a:pPr algn="ctr"/>
            <a:r>
              <a:rPr lang="pl-PL" sz="3200" dirty="0"/>
              <a:t>energię słonecznego;</a:t>
            </a:r>
          </a:p>
          <a:p>
            <a:pPr algn="ctr"/>
            <a:r>
              <a:rPr lang="pl-PL" sz="3200" dirty="0"/>
              <a:t>energię cieplną wnętrza Ziemi;</a:t>
            </a:r>
          </a:p>
          <a:p>
            <a:pPr algn="ctr"/>
            <a:r>
              <a:rPr lang="pl-PL" sz="3200" dirty="0"/>
              <a:t>energię pochodzącą z biomasy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3076" name="Picture 4" descr="OZE: kto może skorzystać z wydłużenia terminów? : aleBank.pl – Portal  ekonomiczny – Najbliżej Finansów">
            <a:extLst>
              <a:ext uri="{FF2B5EF4-FFF2-40B4-BE49-F238E27FC236}">
                <a16:creationId xmlns:a16="http://schemas.microsoft.com/office/drawing/2014/main" id="{E45DB8DB-72BD-4B79-89A4-4B901A26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618"/>
            <a:ext cx="6096000" cy="30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A51D712-BFA5-4C7F-8CD5-CFCD67AE1D8C}"/>
              </a:ext>
            </a:extLst>
          </p:cNvPr>
          <p:cNvSpPr/>
          <p:nvPr/>
        </p:nvSpPr>
        <p:spPr>
          <a:xfrm>
            <a:off x="0" y="3551996"/>
            <a:ext cx="12191999" cy="11164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3D107F-6C91-4D69-9808-74A2E0348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9" y="3429000"/>
            <a:ext cx="7772400" cy="1463040"/>
          </a:xfrm>
        </p:spPr>
        <p:txBody>
          <a:bodyPr/>
          <a:lstStyle/>
          <a:p>
            <a:pPr algn="ctr"/>
            <a:r>
              <a:rPr lang="pl-PL" dirty="0"/>
              <a:t>Skąd wziął się skrót OZE – odnawialne źródła energii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5570D6-FC0C-4B30-BA46-8CAABB2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45496"/>
            <a:ext cx="12191999" cy="2312504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Początki </a:t>
            </a:r>
            <a:r>
              <a:rPr lang="pl-PL" sz="3600" b="1" dirty="0"/>
              <a:t>OZE</a:t>
            </a:r>
            <a:r>
              <a:rPr lang="pl-PL" sz="3600" dirty="0"/>
              <a:t> sięgają tysięcy lat przed nasza erą - żagle, młyny wodne i wiatrowe, czy konserwowanie żywności przez suszenie na słońcu to nic innego jak pierwsze zastosowania naturalnej, odnawialnej energii.</a:t>
            </a:r>
          </a:p>
        </p:txBody>
      </p:sp>
      <p:pic>
        <p:nvPicPr>
          <p:cNvPr id="4098" name="Picture 2" descr="Spotkanie informacyjne dla mieszkańców Gminy Młodzieszyn, dotyczące Odnawialnych  Źródeł Energii (OZE) – Gmina Młodzieszyn">
            <a:extLst>
              <a:ext uri="{FF2B5EF4-FFF2-40B4-BE49-F238E27FC236}">
                <a16:creationId xmlns:a16="http://schemas.microsoft.com/office/drawing/2014/main" id="{FA61C60B-A660-4471-98C3-E1086F66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46" y="106017"/>
            <a:ext cx="5168969" cy="34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A84F03D-BB30-424D-938A-385C3D05DDF8}"/>
              </a:ext>
            </a:extLst>
          </p:cNvPr>
          <p:cNvSpPr/>
          <p:nvPr/>
        </p:nvSpPr>
        <p:spPr>
          <a:xfrm>
            <a:off x="4254500" y="3759200"/>
            <a:ext cx="3708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48018E-F8DD-4241-995D-2D498423E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429000"/>
            <a:ext cx="7772400" cy="1463040"/>
          </a:xfrm>
        </p:spPr>
        <p:txBody>
          <a:bodyPr/>
          <a:lstStyle/>
          <a:p>
            <a:pPr algn="ctr"/>
            <a:r>
              <a:rPr lang="pl-PL" dirty="0"/>
              <a:t>Energia wodna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A67F05-360F-4DBF-9B2D-32C7E3643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45000"/>
            <a:ext cx="12192000" cy="2412999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/>
              <a:t>Energia wodna</a:t>
            </a:r>
            <a:r>
              <a:rPr lang="pl-PL" sz="4000" dirty="0"/>
              <a:t> </a:t>
            </a:r>
            <a:r>
              <a:rPr lang="pl-PL" sz="4000" b="1" dirty="0"/>
              <a:t>energia</a:t>
            </a:r>
            <a:r>
              <a:rPr lang="pl-PL" sz="4000" dirty="0"/>
              <a:t> rzek – wykorzystywana gospodarczo, energia mechaniczna płynącej wody. Współcześnie energię</a:t>
            </a:r>
            <a:r>
              <a:rPr lang="pl-PL" sz="4000" b="1" dirty="0"/>
              <a:t> </a:t>
            </a:r>
            <a:r>
              <a:rPr lang="pl-PL" sz="4000" dirty="0"/>
              <a:t>wodną zazwyczaj przetwarza się na energię elektryczną </a:t>
            </a:r>
          </a:p>
        </p:txBody>
      </p:sp>
      <p:pic>
        <p:nvPicPr>
          <p:cNvPr id="5122" name="Picture 2" descr="Woda - źródło energii odnawialnej | Blog firmowy SoftWater">
            <a:extLst>
              <a:ext uri="{FF2B5EF4-FFF2-40B4-BE49-F238E27FC236}">
                <a16:creationId xmlns:a16="http://schemas.microsoft.com/office/drawing/2014/main" id="{0C17E55F-020D-452B-9C1B-54F0BBFB6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5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65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E3E7C86-58C7-4109-BA80-EFD26F406933}"/>
              </a:ext>
            </a:extLst>
          </p:cNvPr>
          <p:cNvSpPr/>
          <p:nvPr/>
        </p:nvSpPr>
        <p:spPr>
          <a:xfrm>
            <a:off x="3594100" y="3873500"/>
            <a:ext cx="4419600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E2AC19-F4DB-471C-BD71-EC4553F3F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4938" y="3542153"/>
            <a:ext cx="7772400" cy="1463040"/>
          </a:xfrm>
        </p:spPr>
        <p:txBody>
          <a:bodyPr/>
          <a:lstStyle/>
          <a:p>
            <a:pPr algn="ctr"/>
            <a:r>
              <a:rPr lang="pl-PL" dirty="0"/>
              <a:t>Energia słoneczna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D567BD-0125-4F67-9400-18E36D4CD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49016"/>
            <a:ext cx="12192000" cy="220898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Energia słoneczna</a:t>
            </a:r>
            <a:r>
              <a:rPr lang="pl-PL" sz="3200" dirty="0"/>
              <a:t> jest też energią, która z punktu widzenia ochrony środowiska jest najbardziej „czystą” postacią energii. Możemy ją pozyskać bez emisji jakichkolwiek zanieczyszczeń do środowiska naturalnego. Energia ta już od wieków wykorzystywana jest przez ludzi</a:t>
            </a:r>
          </a:p>
        </p:txBody>
      </p:sp>
      <p:pic>
        <p:nvPicPr>
          <p:cNvPr id="6146" name="Picture 2" descr="energetyka słoneczna | Odnawialne źródła energii">
            <a:extLst>
              <a:ext uri="{FF2B5EF4-FFF2-40B4-BE49-F238E27FC236}">
                <a16:creationId xmlns:a16="http://schemas.microsoft.com/office/drawing/2014/main" id="{EC606298-C8BB-41C9-94D5-4240AE81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88" y="357394"/>
            <a:ext cx="9334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53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EF3B3C8-9308-4DCA-B1A1-6F00F95BCFAA}"/>
              </a:ext>
            </a:extLst>
          </p:cNvPr>
          <p:cNvSpPr/>
          <p:nvPr/>
        </p:nvSpPr>
        <p:spPr>
          <a:xfrm>
            <a:off x="3302000" y="3856382"/>
            <a:ext cx="5499100" cy="7156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998157-A17E-4E8A-A30B-460DAA33E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470" y="3429000"/>
            <a:ext cx="7772400" cy="1463040"/>
          </a:xfrm>
        </p:spPr>
        <p:txBody>
          <a:bodyPr/>
          <a:lstStyle/>
          <a:p>
            <a:pPr algn="ctr"/>
            <a:r>
              <a:rPr lang="pl-PL" dirty="0"/>
              <a:t>Energia geotermalna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A327657-CDA8-434C-828C-46C9FE318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53948"/>
            <a:ext cx="12192000" cy="260405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Energia</a:t>
            </a:r>
            <a:r>
              <a:rPr lang="pl-PL" sz="3600" dirty="0"/>
              <a:t> geotermalna bazuje na odnawialnej energii pochodzącej z wnętrza Ziemi. Energię czerpie się ze skumulowanego ciepła, które zgromadza się w skałach lub wodach zalegających</a:t>
            </a:r>
            <a:br>
              <a:rPr lang="pl-PL" sz="3600" dirty="0"/>
            </a:br>
            <a:r>
              <a:rPr lang="pl-PL" sz="3600" dirty="0"/>
              <a:t>w szczelinach skalnych. </a:t>
            </a:r>
          </a:p>
        </p:txBody>
      </p:sp>
      <p:pic>
        <p:nvPicPr>
          <p:cNvPr id="7172" name="Picture 4" descr="Energia geotermalna: nowe i realne alternatywne źródło energii, które  pomoże w realizacji klimatycznych ambicji Europy | H2020 | Results Pack |  CORDIS | European Commission">
            <a:extLst>
              <a:ext uri="{FF2B5EF4-FFF2-40B4-BE49-F238E27FC236}">
                <a16:creationId xmlns:a16="http://schemas.microsoft.com/office/drawing/2014/main" id="{03CC4411-5E4E-44C6-A494-EFF9388D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70" y="-1"/>
            <a:ext cx="7295321" cy="38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BFA78F4-534C-4AC8-B63F-E701593FABF5}"/>
              </a:ext>
            </a:extLst>
          </p:cNvPr>
          <p:cNvSpPr/>
          <p:nvPr/>
        </p:nvSpPr>
        <p:spPr>
          <a:xfrm>
            <a:off x="3976914" y="3306672"/>
            <a:ext cx="4441372" cy="1340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D87C79-A65B-4307-84D2-171F20BF0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184346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pl-PL" sz="8000" dirty="0"/>
              <a:t>biomasa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FDC321D-54E3-4E7D-8C59-A21668065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47386"/>
            <a:ext cx="12192000" cy="2007414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Energię zawartą w biomasie można wykorzystać dla celów człowieka. Polega to na przetwarzaniu na inne formy energii poprzez spalanie biomasy lub spalanie produktów jej rozkładu. W wyniku spalania uzyskuje się ciepło, które może być przetworzone na inne rodzaje energii</a:t>
            </a:r>
          </a:p>
        </p:txBody>
      </p:sp>
      <p:pic>
        <p:nvPicPr>
          <p:cNvPr id="8194" name="Picture 2" descr="Dom Energooszczędny to się opłaca! - 14.5. Energia biomasy">
            <a:extLst>
              <a:ext uri="{FF2B5EF4-FFF2-40B4-BE49-F238E27FC236}">
                <a16:creationId xmlns:a16="http://schemas.microsoft.com/office/drawing/2014/main" id="{69919AB7-2345-4C3D-94F3-2EA216713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3" y="-106018"/>
            <a:ext cx="753054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4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1474</TotalTime>
  <Words>198</Words>
  <Application>Microsoft Office PowerPoint</Application>
  <PresentationFormat>Panoramiczny</PresentationFormat>
  <Paragraphs>48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Tw Cen MT</vt:lpstr>
      <vt:lpstr>Tw Cen MT Condensed</vt:lpstr>
      <vt:lpstr>Wingdings 3</vt:lpstr>
      <vt:lpstr>Integralny</vt:lpstr>
      <vt:lpstr>OZE ODNAWIALNE Źródła Energii</vt:lpstr>
      <vt:lpstr>ENERGIE ODNAWIALNE TO…</vt:lpstr>
      <vt:lpstr>DLACZEGO Energia Odnawialna</vt:lpstr>
      <vt:lpstr>Co to jest OZE?</vt:lpstr>
      <vt:lpstr>Skąd wziął się skrót OZE – odnawialne źródła energii</vt:lpstr>
      <vt:lpstr>Energia wodna</vt:lpstr>
      <vt:lpstr>Energia słoneczna</vt:lpstr>
      <vt:lpstr>Energia geotermalna</vt:lpstr>
      <vt:lpstr>biomasa</vt:lpstr>
      <vt:lpstr>Energia wiatru</vt:lpstr>
      <vt:lpstr>ZALETY I WADY OZE</vt:lpstr>
      <vt:lpstr>DZIĘKUJę ZA UWAGĘ 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OZE</dc:title>
  <dc:creator>Hubert Studenny</dc:creator>
  <cp:lastModifiedBy>Grazyna Studenna</cp:lastModifiedBy>
  <cp:revision>13</cp:revision>
  <dcterms:created xsi:type="dcterms:W3CDTF">2021-03-25T18:59:55Z</dcterms:created>
  <dcterms:modified xsi:type="dcterms:W3CDTF">2021-04-11T22:56:06Z</dcterms:modified>
</cp:coreProperties>
</file>